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4"/>
  </p:notesMasterIdLst>
  <p:handoutMasterIdLst>
    <p:handoutMasterId r:id="rId35"/>
  </p:handoutMasterIdLst>
  <p:sldIdLst>
    <p:sldId id="256" r:id="rId2"/>
    <p:sldId id="282" r:id="rId3"/>
    <p:sldId id="315" r:id="rId4"/>
    <p:sldId id="326" r:id="rId5"/>
    <p:sldId id="283" r:id="rId6"/>
    <p:sldId id="284" r:id="rId7"/>
    <p:sldId id="359" r:id="rId8"/>
    <p:sldId id="360" r:id="rId9"/>
    <p:sldId id="324" r:id="rId10"/>
    <p:sldId id="325" r:id="rId11"/>
    <p:sldId id="327" r:id="rId12"/>
    <p:sldId id="328" r:id="rId13"/>
    <p:sldId id="345" r:id="rId14"/>
    <p:sldId id="329" r:id="rId15"/>
    <p:sldId id="331" r:id="rId16"/>
    <p:sldId id="338" r:id="rId17"/>
    <p:sldId id="339" r:id="rId18"/>
    <p:sldId id="335" r:id="rId19"/>
    <p:sldId id="340" r:id="rId20"/>
    <p:sldId id="343" r:id="rId21"/>
    <p:sldId id="342" r:id="rId22"/>
    <p:sldId id="341" r:id="rId23"/>
    <p:sldId id="344" r:id="rId24"/>
    <p:sldId id="346" r:id="rId25"/>
    <p:sldId id="347" r:id="rId26"/>
    <p:sldId id="348" r:id="rId27"/>
    <p:sldId id="349" r:id="rId28"/>
    <p:sldId id="350" r:id="rId29"/>
    <p:sldId id="352" r:id="rId30"/>
    <p:sldId id="358" r:id="rId31"/>
    <p:sldId id="356" r:id="rId32"/>
    <p:sldId id="357" r:id="rId33"/>
  </p:sldIdLst>
  <p:sldSz cx="9144000" cy="6858000" type="screen4x3"/>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Open Sans" panose="020B0606030504020204" pitchFamily="34" charset="0"/>
      <p:regular r:id="rId42"/>
      <p:bold r:id="rId43"/>
      <p:italic r:id="rId44"/>
      <p:boldItalic r:id="rId45"/>
    </p:embeddedFont>
    <p:embeddedFont>
      <p:font typeface="Open Sans Light" panose="020B0306030504020204" pitchFamily="34" charset="0"/>
      <p:regular r:id="rId46"/>
      <p:italic r:id="rId47"/>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99" autoAdjust="0"/>
    <p:restoredTop sz="84366"/>
  </p:normalViewPr>
  <p:slideViewPr>
    <p:cSldViewPr snapToGrid="0">
      <p:cViewPr varScale="1">
        <p:scale>
          <a:sx n="69" d="100"/>
          <a:sy n="69" d="100"/>
        </p:scale>
        <p:origin x="1488" y="3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30/06/2023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30/06/2023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609046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4771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9203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09552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196739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non parlare delle domande che dobbiamo farci…</a:t>
            </a:r>
            <a:endParaRPr lang="en-IT" dirty="0"/>
          </a:p>
        </p:txBody>
      </p:sp>
    </p:spTree>
    <p:extLst>
      <p:ext uri="{BB962C8B-B14F-4D97-AF65-F5344CB8AC3E}">
        <p14:creationId xmlns:p14="http://schemas.microsoft.com/office/powerpoint/2010/main" val="370838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Non è obiettivo di questo workshop scendere nei singoli dettagli… Però vogliamo chiederci.. </a:t>
            </a:r>
            <a:r>
              <a:rPr lang="en-GB" dirty="0"/>
              <a:t>Q</a:t>
            </a:r>
            <a:r>
              <a:rPr lang="en-IT" dirty="0"/>
              <a:t>ual’è l’alternativa più semplice ed economica per rilasciare un monolite?</a:t>
            </a:r>
          </a:p>
        </p:txBody>
      </p:sp>
    </p:spTree>
    <p:extLst>
      <p:ext uri="{BB962C8B-B14F-4D97-AF65-F5344CB8AC3E}">
        <p14:creationId xmlns:p14="http://schemas.microsoft.com/office/powerpoint/2010/main" val="1000365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424903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volta che avete una Docker image ed un cloud provider, di solito avete delle soluzioni che vi permettono di fare dei </a:t>
            </a:r>
            <a:r>
              <a:rPr lang="it-IT" dirty="0" err="1"/>
              <a:t>deploy</a:t>
            </a:r>
            <a:r>
              <a:rPr lang="it-IT" dirty="0"/>
              <a:t> super easy senza </a:t>
            </a:r>
            <a:r>
              <a:rPr lang="it-IT" dirty="0" err="1"/>
              <a:t>kubernetes</a:t>
            </a:r>
            <a:r>
              <a:rPr lang="it-IT" dirty="0"/>
              <a:t>. Un esempio?</a:t>
            </a:r>
            <a:endParaRPr lang="en-IT" dirty="0"/>
          </a:p>
        </p:txBody>
      </p:sp>
    </p:spTree>
    <p:extLst>
      <p:ext uri="{BB962C8B-B14F-4D97-AF65-F5344CB8AC3E}">
        <p14:creationId xmlns:p14="http://schemas.microsoft.com/office/powerpoint/2010/main" val="2999455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366027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Siamo arrivati a parlare di Microservizi. </a:t>
            </a:r>
          </a:p>
          <a:p>
            <a:r>
              <a:rPr lang="en-GB" dirty="0" err="1"/>
              <a:t>È</a:t>
            </a:r>
            <a:r>
              <a:rPr lang="en-IT" dirty="0"/>
              <a:t> davvero tutto così painfull? </a:t>
            </a:r>
          </a:p>
          <a:p>
            <a:r>
              <a:rPr lang="en-IT" dirty="0"/>
              <a:t>Cosa fare ora che abbiamo 700 mila repository? </a:t>
            </a:r>
          </a:p>
          <a:p>
            <a:r>
              <a:rPr lang="en-IT" dirty="0"/>
              <a:t>Come li gestico? </a:t>
            </a:r>
          </a:p>
          <a:p>
            <a:r>
              <a:rPr lang="en-IT" dirty="0"/>
              <a:t>Sicuramente non è facile.. </a:t>
            </a:r>
            <a:r>
              <a:rPr lang="en-GB" dirty="0"/>
              <a:t>M</a:t>
            </a:r>
            <a:r>
              <a:rPr lang="en-IT" dirty="0"/>
              <a:t>a c’è un alleato! HELM!</a:t>
            </a:r>
          </a:p>
        </p:txBody>
      </p:sp>
    </p:spTree>
    <p:extLst>
      <p:ext uri="{BB962C8B-B14F-4D97-AF65-F5344CB8AC3E}">
        <p14:creationId xmlns:p14="http://schemas.microsoft.com/office/powerpoint/2010/main" val="400158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2668475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Helm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creare</a:t>
            </a:r>
            <a:r>
              <a:rPr lang="en-GB" b="0" i="0" dirty="0">
                <a:solidFill>
                  <a:srgbClr val="D1D5DB"/>
                </a:solidFill>
                <a:effectLst/>
                <a:latin typeface="Söhne"/>
              </a:rPr>
              <a:t>, </a:t>
            </a:r>
            <a:r>
              <a:rPr lang="en-GB" b="0" i="0" dirty="0" err="1">
                <a:solidFill>
                  <a:srgbClr val="D1D5DB"/>
                </a:solidFill>
                <a:effectLst/>
                <a:latin typeface="Söhne"/>
              </a:rPr>
              <a:t>distribuire</a:t>
            </a:r>
            <a:r>
              <a:rPr lang="en-GB" b="0" i="0" dirty="0">
                <a:solidFill>
                  <a:srgbClr val="D1D5DB"/>
                </a:solidFill>
                <a:effectLst/>
                <a:latin typeface="Söhne"/>
              </a:rPr>
              <a:t> e </a:t>
            </a:r>
            <a:r>
              <a:rPr lang="en-GB" b="0" i="0" dirty="0" err="1">
                <a:solidFill>
                  <a:srgbClr val="D1D5DB"/>
                </a:solidFill>
                <a:effectLst/>
                <a:latin typeface="Söhne"/>
              </a:rPr>
              <a:t>gestire</a:t>
            </a:r>
            <a:r>
              <a:rPr lang="en-GB" b="0" i="0" dirty="0">
                <a:solidFill>
                  <a:srgbClr val="D1D5DB"/>
                </a:solidFill>
                <a:effectLst/>
                <a:latin typeface="Söhne"/>
              </a:rPr>
              <a:t> </a:t>
            </a:r>
            <a:r>
              <a:rPr lang="en-GB" b="0" i="0" dirty="0" err="1">
                <a:solidFill>
                  <a:srgbClr val="D1D5DB"/>
                </a:solidFill>
                <a:effectLst/>
                <a:latin typeface="Söhne"/>
              </a:rPr>
              <a:t>pacchetti</a:t>
            </a:r>
            <a:r>
              <a:rPr lang="en-GB" b="0" i="0" dirty="0">
                <a:solidFill>
                  <a:srgbClr val="D1D5DB"/>
                </a:solidFill>
                <a:effectLst/>
                <a:latin typeface="Söhne"/>
              </a:rPr>
              <a:t> di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chiamati</a:t>
            </a:r>
            <a:r>
              <a:rPr lang="en-GB" b="0" i="0" dirty="0">
                <a:solidFill>
                  <a:srgbClr val="D1D5DB"/>
                </a:solidFill>
                <a:effectLst/>
                <a:latin typeface="Söhne"/>
              </a:rPr>
              <a:t> "chart". Un chart </a:t>
            </a:r>
            <a:r>
              <a:rPr lang="en-GB" b="0" i="0" dirty="0" err="1">
                <a:solidFill>
                  <a:srgbClr val="D1D5DB"/>
                </a:solidFill>
                <a:effectLst/>
                <a:latin typeface="Söhne"/>
              </a:rPr>
              <a:t>è</a:t>
            </a:r>
            <a:r>
              <a:rPr lang="en-GB" b="0" i="0" dirty="0">
                <a:solidFill>
                  <a:srgbClr val="D1D5DB"/>
                </a:solidFill>
                <a:effectLst/>
                <a:latin typeface="Söhne"/>
              </a:rPr>
              <a:t> un bundle </a:t>
            </a:r>
            <a:r>
              <a:rPr lang="en-GB" b="0" i="0" dirty="0" err="1">
                <a:solidFill>
                  <a:srgbClr val="D1D5DB"/>
                </a:solidFill>
                <a:effectLst/>
                <a:latin typeface="Söhne"/>
              </a:rPr>
              <a:t>che</a:t>
            </a:r>
            <a:r>
              <a:rPr lang="en-GB" b="0" i="0" dirty="0">
                <a:solidFill>
                  <a:srgbClr val="D1D5DB"/>
                </a:solidFill>
                <a:effectLst/>
                <a:latin typeface="Söhne"/>
              </a:rPr>
              <a:t> </a:t>
            </a:r>
            <a:r>
              <a:rPr lang="en-GB" b="0" i="0" dirty="0" err="1">
                <a:solidFill>
                  <a:srgbClr val="D1D5DB"/>
                </a:solidFill>
                <a:effectLst/>
                <a:latin typeface="Söhne"/>
              </a:rPr>
              <a:t>contiene</a:t>
            </a:r>
            <a:r>
              <a:rPr lang="en-GB" b="0" i="0" dirty="0">
                <a:solidFill>
                  <a:srgbClr val="D1D5DB"/>
                </a:solidFill>
                <a:effectLst/>
                <a:latin typeface="Söhne"/>
              </a:rPr>
              <a:t> tutti </a:t>
            </a:r>
            <a:r>
              <a:rPr lang="en-GB" b="0" i="0" dirty="0" err="1">
                <a:solidFill>
                  <a:srgbClr val="D1D5DB"/>
                </a:solidFill>
                <a:effectLst/>
                <a:latin typeface="Söhne"/>
              </a:rPr>
              <a:t>i</a:t>
            </a:r>
            <a:r>
              <a:rPr lang="en-GB" b="0" i="0" dirty="0">
                <a:solidFill>
                  <a:srgbClr val="D1D5DB"/>
                </a:solidFill>
                <a:effectLst/>
                <a:latin typeface="Söhne"/>
              </a:rPr>
              <a:t> file e le </a:t>
            </a:r>
            <a:r>
              <a:rPr lang="en-GB" b="0" i="0" dirty="0" err="1">
                <a:solidFill>
                  <a:srgbClr val="D1D5DB"/>
                </a:solidFill>
                <a:effectLst/>
                <a:latin typeface="Söhne"/>
              </a:rPr>
              <a:t>risorse</a:t>
            </a:r>
            <a:r>
              <a:rPr lang="en-GB" b="0" i="0" dirty="0">
                <a:solidFill>
                  <a:srgbClr val="D1D5DB"/>
                </a:solidFill>
                <a:effectLst/>
                <a:latin typeface="Söhne"/>
              </a:rPr>
              <a:t> </a:t>
            </a:r>
            <a:r>
              <a:rPr lang="en-GB" b="0" i="0" dirty="0" err="1">
                <a:solidFill>
                  <a:srgbClr val="D1D5DB"/>
                </a:solidFill>
                <a:effectLst/>
                <a:latin typeface="Söhne"/>
              </a:rPr>
              <a:t>necessarie</a:t>
            </a:r>
            <a:r>
              <a:rPr lang="en-GB" b="0" i="0" dirty="0">
                <a:solidFill>
                  <a:srgbClr val="D1D5DB"/>
                </a:solidFill>
                <a:effectLst/>
                <a:latin typeface="Söhne"/>
              </a:rPr>
              <a:t> per </a:t>
            </a:r>
            <a:r>
              <a:rPr lang="en-GB" b="0" i="0" dirty="0" err="1">
                <a:solidFill>
                  <a:srgbClr val="D1D5DB"/>
                </a:solidFill>
                <a:effectLst/>
                <a:latin typeface="Söhne"/>
              </a:rPr>
              <a:t>distribuire</a:t>
            </a:r>
            <a:r>
              <a:rPr lang="en-GB" b="0" i="0" dirty="0">
                <a:solidFill>
                  <a:srgbClr val="D1D5DB"/>
                </a:solidFill>
                <a:effectLst/>
                <a:latin typeface="Söhne"/>
              </a:rPr>
              <a:t> </a:t>
            </a:r>
            <a:r>
              <a:rPr lang="en-GB" b="0" i="0" dirty="0" err="1">
                <a:solidFill>
                  <a:srgbClr val="D1D5DB"/>
                </a:solidFill>
                <a:effectLst/>
                <a:latin typeface="Söhne"/>
              </a:rPr>
              <a:t>un'applicazione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parametrica</a:t>
            </a:r>
            <a:r>
              <a:rPr lang="en-GB" b="0" i="0" dirty="0">
                <a:solidFill>
                  <a:srgbClr val="D1D5DB"/>
                </a:solidFill>
                <a:effectLst/>
                <a:latin typeface="Söhne"/>
              </a:rPr>
              <a:t>: Helm </a:t>
            </a:r>
            <a:r>
              <a:rPr lang="en-GB" b="0" i="0" dirty="0" err="1">
                <a:solidFill>
                  <a:srgbClr val="D1D5DB"/>
                </a:solidFill>
                <a:effectLst/>
                <a:latin typeface="Söhne"/>
              </a:rPr>
              <a:t>permette</a:t>
            </a:r>
            <a:r>
              <a:rPr lang="en-GB" b="0" i="0" dirty="0">
                <a:solidFill>
                  <a:srgbClr val="D1D5DB"/>
                </a:solidFill>
                <a:effectLst/>
                <a:latin typeface="Söhne"/>
              </a:rPr>
              <a:t> di </a:t>
            </a:r>
            <a:r>
              <a:rPr lang="en-GB" b="0" i="0" dirty="0" err="1">
                <a:solidFill>
                  <a:srgbClr val="D1D5DB"/>
                </a:solidFill>
                <a:effectLst/>
                <a:latin typeface="Söhne"/>
              </a:rPr>
              <a:t>personalizzare</a:t>
            </a:r>
            <a:r>
              <a:rPr lang="en-GB" b="0" i="0" dirty="0">
                <a:solidFill>
                  <a:srgbClr val="D1D5DB"/>
                </a:solidFill>
                <a:effectLst/>
                <a:latin typeface="Söhne"/>
              </a:rPr>
              <a:t>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utilizzando</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valori</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a:t>
            </a:r>
            <a:r>
              <a:rPr lang="en-GB" b="0" i="0" dirty="0" err="1">
                <a:solidFill>
                  <a:srgbClr val="D1D5DB"/>
                </a:solidFill>
                <a:effectLst/>
                <a:latin typeface="Söhne"/>
              </a:rPr>
              <a:t>parametri</a:t>
            </a:r>
            <a:r>
              <a:rPr lang="en-GB" b="0" i="0" dirty="0">
                <a:solidFill>
                  <a:srgbClr val="D1D5DB"/>
                </a:solidFill>
                <a:effectLst/>
                <a:latin typeface="Söhne"/>
              </a:rPr>
              <a:t>. I </a:t>
            </a:r>
            <a:r>
              <a:rPr lang="en-GB" b="0" i="0" dirty="0" err="1">
                <a:solidFill>
                  <a:srgbClr val="D1D5DB"/>
                </a:solidFill>
                <a:effectLst/>
                <a:latin typeface="Söhne"/>
              </a:rPr>
              <a:t>parametri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essere</a:t>
            </a:r>
            <a:r>
              <a:rPr lang="en-GB" b="0" i="0" dirty="0">
                <a:solidFill>
                  <a:srgbClr val="D1D5DB"/>
                </a:solidFill>
                <a:effectLst/>
                <a:latin typeface="Söhne"/>
              </a:rPr>
              <a:t> </a:t>
            </a:r>
            <a:r>
              <a:rPr lang="en-GB" b="0" i="0" dirty="0" err="1">
                <a:solidFill>
                  <a:srgbClr val="D1D5DB"/>
                </a:solidFill>
                <a:effectLst/>
                <a:latin typeface="Söhne"/>
              </a:rPr>
              <a:t>facilmente</a:t>
            </a:r>
            <a:r>
              <a:rPr lang="en-GB" b="0" i="0" dirty="0">
                <a:solidFill>
                  <a:srgbClr val="D1D5DB"/>
                </a:solidFill>
                <a:effectLst/>
                <a:latin typeface="Söhne"/>
              </a:rPr>
              <a:t> </a:t>
            </a:r>
            <a:r>
              <a:rPr lang="en-GB" b="0" i="0" dirty="0" err="1">
                <a:solidFill>
                  <a:srgbClr val="D1D5DB"/>
                </a:solidFill>
                <a:effectLst/>
                <a:latin typeface="Söhne"/>
              </a:rPr>
              <a:t>specificati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l'installazione</a:t>
            </a:r>
            <a:r>
              <a:rPr lang="en-GB" b="0" i="0" dirty="0">
                <a:solidFill>
                  <a:srgbClr val="D1D5DB"/>
                </a:solidFill>
                <a:effectLst/>
                <a:latin typeface="Söhne"/>
              </a:rPr>
              <a:t> o </a:t>
            </a:r>
            <a:r>
              <a:rPr lang="en-GB" b="0" i="0" dirty="0" err="1">
                <a:solidFill>
                  <a:srgbClr val="D1D5DB"/>
                </a:solidFill>
                <a:effectLst/>
                <a:latin typeface="Söhne"/>
              </a:rPr>
              <a:t>l'aggiornamento</a:t>
            </a:r>
            <a:r>
              <a:rPr lang="en-GB" b="0" i="0" dirty="0">
                <a:solidFill>
                  <a:srgbClr val="D1D5DB"/>
                </a:solidFill>
                <a:effectLst/>
                <a:latin typeface="Söhne"/>
              </a:rPr>
              <a:t> di un chart,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flessibilità</a:t>
            </a:r>
            <a:r>
              <a:rPr lang="en-GB" b="0" i="0" dirty="0">
                <a:solidFill>
                  <a:srgbClr val="D1D5DB"/>
                </a:solidFill>
                <a:effectLst/>
                <a:latin typeface="Söhne"/>
              </a:rPr>
              <a:t> </a:t>
            </a:r>
            <a:r>
              <a:rPr lang="en-GB" b="0" i="0" dirty="0" err="1">
                <a:solidFill>
                  <a:srgbClr val="D1D5DB"/>
                </a:solidFill>
                <a:effectLst/>
                <a:latin typeface="Söhne"/>
              </a:rPr>
              <a:t>nella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configurazioni</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Helm </a:t>
            </a:r>
            <a:r>
              <a:rPr lang="en-GB" b="0" i="0" dirty="0" err="1">
                <a:solidFill>
                  <a:srgbClr val="D1D5DB"/>
                </a:solidFill>
                <a:effectLst/>
                <a:latin typeface="Söhne"/>
              </a:rPr>
              <a:t>supporta</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dipendenze</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chart. </a:t>
            </a:r>
            <a:r>
              <a:rPr lang="en-GB" b="0" i="0" dirty="0" err="1">
                <a:solidFill>
                  <a:srgbClr val="D1D5DB"/>
                </a:solidFill>
                <a:effectLst/>
                <a:latin typeface="Söhne"/>
              </a:rPr>
              <a:t>È</a:t>
            </a:r>
            <a:r>
              <a:rPr lang="en-GB" b="0" i="0" dirty="0">
                <a:solidFill>
                  <a:srgbClr val="D1D5DB"/>
                </a:solidFill>
                <a:effectLst/>
                <a:latin typeface="Söhne"/>
              </a:rPr>
              <a:t> </a:t>
            </a:r>
            <a:r>
              <a:rPr lang="en-GB" b="0" i="0" dirty="0" err="1">
                <a:solidFill>
                  <a:srgbClr val="D1D5DB"/>
                </a:solidFill>
                <a:effectLst/>
                <a:latin typeface="Söhne"/>
              </a:rPr>
              <a:t>possibile</a:t>
            </a:r>
            <a:r>
              <a:rPr lang="en-GB" b="0" i="0" dirty="0">
                <a:solidFill>
                  <a:srgbClr val="D1D5DB"/>
                </a:solidFill>
                <a:effectLst/>
                <a:latin typeface="Söhne"/>
              </a:rPr>
              <a:t> </a:t>
            </a:r>
            <a:r>
              <a:rPr lang="en-GB" b="0" i="0" dirty="0" err="1">
                <a:solidFill>
                  <a:srgbClr val="D1D5DB"/>
                </a:solidFill>
                <a:effectLst/>
                <a:latin typeface="Söhne"/>
              </a:rPr>
              <a:t>definire</a:t>
            </a:r>
            <a:r>
              <a:rPr lang="en-GB" b="0" i="0" dirty="0">
                <a:solidFill>
                  <a:srgbClr val="D1D5DB"/>
                </a:solidFill>
                <a:effectLst/>
                <a:latin typeface="Söhne"/>
              </a:rPr>
              <a:t> le </a:t>
            </a:r>
            <a:r>
              <a:rPr lang="en-GB" b="0" i="0" dirty="0" err="1">
                <a:solidFill>
                  <a:srgbClr val="D1D5DB"/>
                </a:solidFill>
                <a:effectLst/>
                <a:latin typeface="Söhne"/>
              </a:rPr>
              <a:t>dipendenze</a:t>
            </a:r>
            <a:r>
              <a:rPr lang="en-GB" b="0" i="0" dirty="0">
                <a:solidFill>
                  <a:srgbClr val="D1D5DB"/>
                </a:solidFill>
                <a:effectLst/>
                <a:latin typeface="Söhne"/>
              </a:rPr>
              <a:t> di </a:t>
            </a:r>
            <a:r>
              <a:rPr lang="en-GB" b="0" i="0" dirty="0" err="1">
                <a:solidFill>
                  <a:srgbClr val="D1D5DB"/>
                </a:solidFill>
                <a:effectLst/>
                <a:latin typeface="Söhne"/>
              </a:rPr>
              <a:t>un'applicazione</a:t>
            </a:r>
            <a:r>
              <a:rPr lang="en-GB" b="0" i="0" dirty="0">
                <a:solidFill>
                  <a:srgbClr val="D1D5DB"/>
                </a:solidFill>
                <a:effectLst/>
                <a:latin typeface="Söhne"/>
              </a:rPr>
              <a:t> da </a:t>
            </a:r>
            <a:r>
              <a:rPr lang="en-GB" b="0" i="0" dirty="0" err="1">
                <a:solidFill>
                  <a:srgbClr val="D1D5DB"/>
                </a:solidFill>
                <a:effectLst/>
                <a:latin typeface="Söhne"/>
              </a:rPr>
              <a:t>altre</a:t>
            </a:r>
            <a:r>
              <a:rPr lang="en-GB" b="0" i="0" dirty="0">
                <a:solidFill>
                  <a:srgbClr val="D1D5DB"/>
                </a:solidFill>
                <a:effectLst/>
                <a:latin typeface="Söhne"/>
              </a:rPr>
              <a:t> </a:t>
            </a:r>
            <a:r>
              <a:rPr lang="en-GB" b="0" i="0" dirty="0" err="1">
                <a:solidFill>
                  <a:srgbClr val="D1D5DB"/>
                </a:solidFill>
                <a:effectLst/>
                <a:latin typeface="Söhne"/>
              </a:rPr>
              <a:t>risorse</a:t>
            </a:r>
            <a:r>
              <a:rPr lang="en-GB" b="0" i="0" dirty="0">
                <a:solidFill>
                  <a:srgbClr val="D1D5DB"/>
                </a:solidFill>
                <a:effectLst/>
                <a:latin typeface="Söhne"/>
              </a:rPr>
              <a:t> o </a:t>
            </a:r>
            <a:r>
              <a:rPr lang="en-GB" b="0" i="0" dirty="0" err="1">
                <a:solidFill>
                  <a:srgbClr val="D1D5DB"/>
                </a:solidFill>
                <a:effectLst/>
                <a:latin typeface="Söhne"/>
              </a:rPr>
              <a:t>servizi</a:t>
            </a:r>
            <a:r>
              <a:rPr lang="en-GB" b="0" i="0" dirty="0">
                <a:solidFill>
                  <a:srgbClr val="D1D5DB"/>
                </a:solidFill>
                <a:effectLst/>
                <a:latin typeface="Söhne"/>
              </a:rPr>
              <a:t>, </a:t>
            </a:r>
            <a:r>
              <a:rPr lang="en-GB" b="0" i="0" dirty="0" err="1">
                <a:solidFill>
                  <a:srgbClr val="D1D5DB"/>
                </a:solidFill>
                <a:effectLst/>
                <a:latin typeface="Söhne"/>
              </a:rPr>
              <a:t>consentendo</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semplificata</a:t>
            </a:r>
            <a:r>
              <a:rPr lang="en-GB" b="0" i="0" dirty="0">
                <a:solidFill>
                  <a:srgbClr val="D1D5DB"/>
                </a:solidFill>
                <a:effectLst/>
                <a:latin typeface="Söhne"/>
              </a:rPr>
              <a:t> e </a:t>
            </a:r>
            <a:r>
              <a:rPr lang="en-GB" b="0" i="0" dirty="0" err="1">
                <a:solidFill>
                  <a:srgbClr val="D1D5DB"/>
                </a:solidFill>
                <a:effectLst/>
                <a:latin typeface="Söhne"/>
              </a:rPr>
              <a:t>automatizzata</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relazioni</a:t>
            </a:r>
            <a:r>
              <a:rPr lang="en-GB" b="0" i="0" dirty="0">
                <a:solidFill>
                  <a:srgbClr val="D1D5DB"/>
                </a:solidFill>
                <a:effectLst/>
                <a:latin typeface="Söhne"/>
              </a:rPr>
              <a:t> </a:t>
            </a:r>
            <a:r>
              <a:rPr lang="en-GB" b="0" i="0" dirty="0" err="1">
                <a:solidFill>
                  <a:srgbClr val="D1D5DB"/>
                </a:solidFill>
                <a:effectLst/>
                <a:latin typeface="Söhne"/>
              </a:rPr>
              <a:t>tra</a:t>
            </a:r>
            <a:r>
              <a:rPr lang="en-GB" b="0" i="0" dirty="0">
                <a:solidFill>
                  <a:srgbClr val="D1D5DB"/>
                </a:solidFill>
                <a:effectLst/>
                <a:latin typeface="Söhne"/>
              </a:rPr>
              <a:t> le diverse </a:t>
            </a:r>
            <a:r>
              <a:rPr lang="en-GB" b="0" i="0" dirty="0" err="1">
                <a:solidFill>
                  <a:srgbClr val="D1D5DB"/>
                </a:solidFill>
                <a:effectLst/>
                <a:latin typeface="Söhne"/>
              </a:rPr>
              <a:t>componenti</a:t>
            </a:r>
            <a:r>
              <a:rPr lang="en-GB" b="0" i="0" dirty="0">
                <a:solidFill>
                  <a:srgbClr val="D1D5DB"/>
                </a:solidFill>
                <a:effectLst/>
                <a:latin typeface="Söhne"/>
              </a:rPr>
              <a:t> </a:t>
            </a:r>
            <a:r>
              <a:rPr lang="en-GB" b="0" i="0" dirty="0" err="1">
                <a:solidFill>
                  <a:srgbClr val="D1D5DB"/>
                </a:solidFill>
                <a:effectLst/>
                <a:latin typeface="Söhne"/>
              </a:rPr>
              <a:t>dell'applicazione</a:t>
            </a:r>
            <a:r>
              <a:rPr lang="en-GB" b="0" i="0" dirty="0">
                <a:solidFill>
                  <a:srgbClr val="D1D5DB"/>
                </a:solidFill>
                <a:effectLst/>
                <a:latin typeface="Söhne"/>
              </a:rPr>
              <a:t>.</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Versioning e rollback: Helm </a:t>
            </a:r>
            <a:r>
              <a:rPr lang="en-GB" b="0" i="0" dirty="0" err="1">
                <a:solidFill>
                  <a:srgbClr val="D1D5DB"/>
                </a:solidFill>
                <a:effectLst/>
                <a:latin typeface="Söhne"/>
              </a:rPr>
              <a:t>supporta</a:t>
            </a:r>
            <a:r>
              <a:rPr lang="en-GB" b="0" i="0" dirty="0">
                <a:solidFill>
                  <a:srgbClr val="D1D5DB"/>
                </a:solidFill>
                <a:effectLst/>
                <a:latin typeface="Söhne"/>
              </a:rPr>
              <a:t> il versioning </a:t>
            </a:r>
            <a:r>
              <a:rPr lang="en-GB" b="0" i="0" dirty="0" err="1">
                <a:solidFill>
                  <a:srgbClr val="D1D5DB"/>
                </a:solidFill>
                <a:effectLst/>
                <a:latin typeface="Söhne"/>
              </a:rPr>
              <a:t>dei</a:t>
            </a:r>
            <a:r>
              <a:rPr lang="en-GB" b="0" i="0" dirty="0">
                <a:solidFill>
                  <a:srgbClr val="D1D5DB"/>
                </a:solidFill>
                <a:effectLst/>
                <a:latin typeface="Söhne"/>
              </a:rPr>
              <a:t> chart e </a:t>
            </a:r>
            <a:r>
              <a:rPr lang="en-GB" b="0" i="0" dirty="0" err="1">
                <a:solidFill>
                  <a:srgbClr val="D1D5DB"/>
                </a:solidFill>
                <a:effectLst/>
                <a:latin typeface="Söhne"/>
              </a:rPr>
              <a:t>consente</a:t>
            </a:r>
            <a:r>
              <a:rPr lang="en-GB" b="0" i="0" dirty="0">
                <a:solidFill>
                  <a:srgbClr val="D1D5DB"/>
                </a:solidFill>
                <a:effectLst/>
                <a:latin typeface="Söhne"/>
              </a:rPr>
              <a:t> di </a:t>
            </a:r>
            <a:r>
              <a:rPr lang="en-GB" b="0" i="0" dirty="0" err="1">
                <a:solidFill>
                  <a:srgbClr val="D1D5DB"/>
                </a:solidFill>
                <a:effectLst/>
                <a:latin typeface="Söhne"/>
              </a:rPr>
              <a:t>eseguire</a:t>
            </a:r>
            <a:r>
              <a:rPr lang="en-GB" b="0" i="0" dirty="0">
                <a:solidFill>
                  <a:srgbClr val="D1D5DB"/>
                </a:solidFill>
                <a:effectLst/>
                <a:latin typeface="Söhne"/>
              </a:rPr>
              <a:t> il rollback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versione</a:t>
            </a:r>
            <a:r>
              <a:rPr lang="en-GB" b="0" i="0" dirty="0">
                <a:solidFill>
                  <a:srgbClr val="D1D5DB"/>
                </a:solidFill>
                <a:effectLst/>
                <a:latin typeface="Söhne"/>
              </a:rPr>
              <a:t> </a:t>
            </a:r>
            <a:r>
              <a:rPr lang="en-GB" b="0" i="0" dirty="0" err="1">
                <a:solidFill>
                  <a:srgbClr val="D1D5DB"/>
                </a:solidFill>
                <a:effectLst/>
                <a:latin typeface="Söhne"/>
              </a:rPr>
              <a:t>precedente</a:t>
            </a:r>
            <a:r>
              <a:rPr lang="en-GB" b="0" i="0" dirty="0">
                <a:solidFill>
                  <a:srgbClr val="D1D5DB"/>
                </a:solidFill>
                <a:effectLst/>
                <a:latin typeface="Söhne"/>
              </a:rPr>
              <a:t> in </a:t>
            </a:r>
            <a:r>
              <a:rPr lang="en-GB" b="0" i="0" dirty="0" err="1">
                <a:solidFill>
                  <a:srgbClr val="D1D5DB"/>
                </a:solidFill>
                <a:effectLst/>
                <a:latin typeface="Söhne"/>
              </a:rPr>
              <a:t>caso</a:t>
            </a:r>
            <a:r>
              <a:rPr lang="en-GB" b="0" i="0" dirty="0">
                <a:solidFill>
                  <a:srgbClr val="D1D5DB"/>
                </a:solidFill>
                <a:effectLst/>
                <a:latin typeface="Söhne"/>
              </a:rPr>
              <a:t> di </a:t>
            </a:r>
            <a:r>
              <a:rPr lang="en-GB" b="0" i="0" dirty="0" err="1">
                <a:solidFill>
                  <a:srgbClr val="D1D5DB"/>
                </a:solidFill>
                <a:effectLst/>
                <a:latin typeface="Söhne"/>
              </a:rPr>
              <a:t>problemi</a:t>
            </a:r>
            <a:r>
              <a:rPr lang="en-GB" b="0" i="0" dirty="0">
                <a:solidFill>
                  <a:srgbClr val="D1D5DB"/>
                </a:solidFill>
                <a:effectLst/>
                <a:latin typeface="Söhne"/>
              </a:rPr>
              <a:t> o </a:t>
            </a:r>
            <a:r>
              <a:rPr lang="en-GB" b="0" i="0" dirty="0" err="1">
                <a:solidFill>
                  <a:srgbClr val="D1D5DB"/>
                </a:solidFill>
                <a:effectLst/>
                <a:latin typeface="Söhne"/>
              </a:rPr>
              <a:t>errori</a:t>
            </a:r>
            <a:r>
              <a:rPr lang="en-GB" b="0" i="0" dirty="0">
                <a:solidFill>
                  <a:srgbClr val="D1D5DB"/>
                </a:solidFill>
                <a:effectLst/>
                <a:latin typeface="Söhne"/>
              </a:rPr>
              <a:t> </a:t>
            </a:r>
            <a:r>
              <a:rPr lang="en-GB" b="0" i="0" dirty="0" err="1">
                <a:solidFill>
                  <a:srgbClr val="D1D5DB"/>
                </a:solidFill>
                <a:effectLst/>
                <a:latin typeface="Söhne"/>
              </a:rPr>
              <a:t>durante</a:t>
            </a:r>
            <a:r>
              <a:rPr lang="en-GB" b="0" i="0" dirty="0">
                <a:solidFill>
                  <a:srgbClr val="D1D5DB"/>
                </a:solidFill>
                <a:effectLst/>
                <a:latin typeface="Söhne"/>
              </a:rPr>
              <a:t> </a:t>
            </a:r>
            <a:r>
              <a:rPr lang="en-GB" b="0" i="0" dirty="0" err="1">
                <a:solidFill>
                  <a:srgbClr val="D1D5DB"/>
                </a:solidFill>
                <a:effectLst/>
                <a:latin typeface="Söhne"/>
              </a:rPr>
              <a:t>l'aggiornamento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Questo</a:t>
            </a:r>
            <a:r>
              <a:rPr lang="en-GB" b="0" i="0" dirty="0">
                <a:solidFill>
                  <a:srgbClr val="D1D5DB"/>
                </a:solidFill>
                <a:effectLst/>
                <a:latin typeface="Söhne"/>
              </a:rPr>
              <a:t> </a:t>
            </a:r>
            <a:r>
              <a:rPr lang="en-GB" b="0" i="0" dirty="0" err="1">
                <a:solidFill>
                  <a:srgbClr val="D1D5DB"/>
                </a:solidFill>
                <a:effectLst/>
                <a:latin typeface="Söhne"/>
              </a:rPr>
              <a:t>facilita</a:t>
            </a:r>
            <a:r>
              <a:rPr lang="en-GB" b="0" i="0" dirty="0">
                <a:solidFill>
                  <a:srgbClr val="D1D5DB"/>
                </a:solidFill>
                <a:effectLst/>
                <a:latin typeface="Söhne"/>
              </a:rPr>
              <a:t> il </a:t>
            </a:r>
            <a:r>
              <a:rPr lang="en-GB" b="0" i="0" dirty="0" err="1">
                <a:solidFill>
                  <a:srgbClr val="D1D5DB"/>
                </a:solidFill>
                <a:effectLst/>
                <a:latin typeface="Söhne"/>
              </a:rPr>
              <a:t>processo</a:t>
            </a:r>
            <a:r>
              <a:rPr lang="en-GB" b="0" i="0" dirty="0">
                <a:solidFill>
                  <a:srgbClr val="D1D5DB"/>
                </a:solidFill>
                <a:effectLst/>
                <a:latin typeface="Söhne"/>
              </a:rPr>
              <a:t> di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versioni</a:t>
            </a:r>
            <a:r>
              <a:rPr lang="en-GB" b="0" i="0" dirty="0">
                <a:solidFill>
                  <a:srgbClr val="D1D5DB"/>
                </a:solidFill>
                <a:effectLst/>
                <a:latin typeface="Söhne"/>
              </a:rPr>
              <a:t> e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degli</a:t>
            </a:r>
            <a:r>
              <a:rPr lang="en-GB" b="0" i="0" dirty="0">
                <a:solidFill>
                  <a:srgbClr val="D1D5DB"/>
                </a:solidFill>
                <a:effectLst/>
                <a:latin typeface="Söhne"/>
              </a:rPr>
              <a:t> aggiornamenti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in un </a:t>
            </a:r>
            <a:r>
              <a:rPr lang="en-GB" b="0" i="0" dirty="0" err="1">
                <a:solidFill>
                  <a:srgbClr val="D1D5DB"/>
                </a:solidFill>
                <a:effectLst/>
                <a:latin typeface="Söhne"/>
              </a:rPr>
              <a:t>ambiente</a:t>
            </a:r>
            <a:r>
              <a:rPr lang="en-GB" b="0" i="0" dirty="0">
                <a:solidFill>
                  <a:srgbClr val="D1D5DB"/>
                </a:solidFill>
                <a:effectLst/>
                <a:latin typeface="Söhne"/>
              </a:rPr>
              <a:t> Kubernetes.</a:t>
            </a:r>
          </a:p>
          <a:p>
            <a:pPr algn="l">
              <a:buFont typeface="+mj-lt"/>
              <a:buAutoNum type="arabicPeriod"/>
            </a:pPr>
            <a:endParaRPr lang="en-GB" b="0" i="0" dirty="0">
              <a:solidFill>
                <a:srgbClr val="D1D5DB"/>
              </a:solidFill>
              <a:effectLst/>
              <a:latin typeface="Söhne"/>
            </a:endParaRPr>
          </a:p>
          <a:p>
            <a:pPr algn="l">
              <a:buFont typeface="+mj-lt"/>
              <a:buAutoNum type="arabicPeriod"/>
            </a:pPr>
            <a:r>
              <a:rPr lang="en-GB" b="0" i="0" dirty="0" err="1">
                <a:solidFill>
                  <a:srgbClr val="D1D5DB"/>
                </a:solidFill>
                <a:effectLst/>
                <a:latin typeface="Söhne"/>
              </a:rPr>
              <a:t>Condivisione</a:t>
            </a:r>
            <a:r>
              <a:rPr lang="en-GB" b="0" i="0" dirty="0">
                <a:solidFill>
                  <a:srgbClr val="D1D5DB"/>
                </a:solidFill>
                <a:effectLst/>
                <a:latin typeface="Söhne"/>
              </a:rPr>
              <a:t> e </a:t>
            </a:r>
            <a:r>
              <a:rPr lang="en-GB" b="0" i="0" dirty="0" err="1">
                <a:solidFill>
                  <a:srgbClr val="D1D5DB"/>
                </a:solidFill>
                <a:effectLst/>
                <a:latin typeface="Söhne"/>
              </a:rPr>
              <a:t>riutilizzo</a:t>
            </a:r>
            <a:r>
              <a:rPr lang="en-GB" b="0" i="0" dirty="0">
                <a:solidFill>
                  <a:srgbClr val="D1D5DB"/>
                </a:solidFill>
                <a:effectLst/>
                <a:latin typeface="Söhne"/>
              </a:rPr>
              <a:t>: Helm </a:t>
            </a:r>
            <a:r>
              <a:rPr lang="en-GB" b="0" i="0" dirty="0" err="1">
                <a:solidFill>
                  <a:srgbClr val="D1D5DB"/>
                </a:solidFill>
                <a:effectLst/>
                <a:latin typeface="Söhne"/>
              </a:rPr>
              <a:t>promuove</a:t>
            </a:r>
            <a:r>
              <a:rPr lang="en-GB" b="0" i="0" dirty="0">
                <a:solidFill>
                  <a:srgbClr val="D1D5DB"/>
                </a:solidFill>
                <a:effectLst/>
                <a:latin typeface="Söhne"/>
              </a:rPr>
              <a:t> la </a:t>
            </a:r>
            <a:r>
              <a:rPr lang="en-GB" b="0" i="0" dirty="0" err="1">
                <a:solidFill>
                  <a:srgbClr val="D1D5DB"/>
                </a:solidFill>
                <a:effectLst/>
                <a:latin typeface="Söhne"/>
              </a:rPr>
              <a:t>condivisione</a:t>
            </a:r>
            <a:r>
              <a:rPr lang="en-GB" b="0" i="0" dirty="0">
                <a:solidFill>
                  <a:srgbClr val="D1D5DB"/>
                </a:solidFill>
                <a:effectLst/>
                <a:latin typeface="Söhne"/>
              </a:rPr>
              <a:t> e il </a:t>
            </a:r>
            <a:r>
              <a:rPr lang="en-GB" b="0" i="0" dirty="0" err="1">
                <a:solidFill>
                  <a:srgbClr val="D1D5DB"/>
                </a:solidFill>
                <a:effectLst/>
                <a:latin typeface="Söhne"/>
              </a:rPr>
              <a:t>riutilizzo</a:t>
            </a:r>
            <a:r>
              <a:rPr lang="en-GB" b="0" i="0" dirty="0">
                <a:solidFill>
                  <a:srgbClr val="D1D5DB"/>
                </a:solidFill>
                <a:effectLst/>
                <a:latin typeface="Söhne"/>
              </a:rPr>
              <a:t> </a:t>
            </a:r>
            <a:r>
              <a:rPr lang="en-GB" b="0" i="0" dirty="0" err="1">
                <a:solidFill>
                  <a:srgbClr val="D1D5DB"/>
                </a:solidFill>
                <a:effectLst/>
                <a:latin typeface="Söhne"/>
              </a:rPr>
              <a:t>dei</a:t>
            </a:r>
            <a:r>
              <a:rPr lang="en-GB" b="0" i="0" dirty="0">
                <a:solidFill>
                  <a:srgbClr val="D1D5DB"/>
                </a:solidFill>
                <a:effectLst/>
                <a:latin typeface="Söhne"/>
              </a:rPr>
              <a:t> chart </a:t>
            </a:r>
            <a:r>
              <a:rPr lang="en-GB" b="0" i="0" dirty="0" err="1">
                <a:solidFill>
                  <a:srgbClr val="D1D5DB"/>
                </a:solidFill>
                <a:effectLst/>
                <a:latin typeface="Söhne"/>
              </a:rPr>
              <a:t>attraverso</a:t>
            </a:r>
            <a:r>
              <a:rPr lang="en-GB" b="0" i="0" dirty="0">
                <a:solidFill>
                  <a:srgbClr val="D1D5DB"/>
                </a:solidFill>
                <a:effectLst/>
                <a:latin typeface="Söhne"/>
              </a:rPr>
              <a:t> il </a:t>
            </a:r>
            <a:r>
              <a:rPr lang="en-GB" b="0" i="0" dirty="0" err="1">
                <a:solidFill>
                  <a:srgbClr val="D1D5DB"/>
                </a:solidFill>
                <a:effectLst/>
                <a:latin typeface="Söhne"/>
              </a:rPr>
              <a:t>suo</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di repository </a:t>
            </a:r>
            <a:r>
              <a:rPr lang="en-GB" b="0" i="0" dirty="0" err="1">
                <a:solidFill>
                  <a:srgbClr val="D1D5DB"/>
                </a:solidFill>
                <a:effectLst/>
                <a:latin typeface="Söhne"/>
              </a:rPr>
              <a:t>ufficiale</a:t>
            </a:r>
            <a:r>
              <a:rPr lang="en-GB" b="0" i="0" dirty="0">
                <a:solidFill>
                  <a:srgbClr val="D1D5DB"/>
                </a:solidFill>
                <a:effectLst/>
                <a:latin typeface="Söhne"/>
              </a:rPr>
              <a:t> </a:t>
            </a:r>
            <a:r>
              <a:rPr lang="en-GB" b="0" i="0" dirty="0" err="1">
                <a:solidFill>
                  <a:srgbClr val="D1D5DB"/>
                </a:solidFill>
                <a:effectLst/>
                <a:latin typeface="Söhne"/>
              </a:rPr>
              <a:t>chiamato</a:t>
            </a:r>
            <a:r>
              <a:rPr lang="en-GB" b="0" i="0" dirty="0">
                <a:solidFill>
                  <a:srgbClr val="D1D5DB"/>
                </a:solidFill>
                <a:effectLst/>
                <a:latin typeface="Söhne"/>
              </a:rPr>
              <a:t> "Helm Hub". </a:t>
            </a:r>
            <a:r>
              <a:rPr lang="en-GB" b="0" i="0" dirty="0" err="1">
                <a:solidFill>
                  <a:srgbClr val="D1D5DB"/>
                </a:solidFill>
                <a:effectLst/>
                <a:latin typeface="Söhne"/>
              </a:rPr>
              <a:t>Gli</a:t>
            </a:r>
            <a:r>
              <a:rPr lang="en-GB" b="0" i="0" dirty="0">
                <a:solidFill>
                  <a:srgbClr val="D1D5DB"/>
                </a:solidFill>
                <a:effectLst/>
                <a:latin typeface="Söhne"/>
              </a:rPr>
              <a:t> </a:t>
            </a:r>
            <a:r>
              <a:rPr lang="en-GB" b="0" i="0" dirty="0" err="1">
                <a:solidFill>
                  <a:srgbClr val="D1D5DB"/>
                </a:solidFill>
                <a:effectLst/>
                <a:latin typeface="Söhne"/>
              </a:rPr>
              <a:t>sviluppatori</a:t>
            </a:r>
            <a:r>
              <a:rPr lang="en-GB" b="0" i="0" dirty="0">
                <a:solidFill>
                  <a:srgbClr val="D1D5DB"/>
                </a:solidFill>
                <a:effectLst/>
                <a:latin typeface="Söhne"/>
              </a:rPr>
              <a:t> </a:t>
            </a:r>
            <a:r>
              <a:rPr lang="en-GB" b="0" i="0" dirty="0" err="1">
                <a:solidFill>
                  <a:srgbClr val="D1D5DB"/>
                </a:solidFill>
                <a:effectLst/>
                <a:latin typeface="Söhne"/>
              </a:rPr>
              <a:t>possono</a:t>
            </a:r>
            <a:r>
              <a:rPr lang="en-GB" b="0" i="0" dirty="0">
                <a:solidFill>
                  <a:srgbClr val="D1D5DB"/>
                </a:solidFill>
                <a:effectLst/>
                <a:latin typeface="Söhne"/>
              </a:rPr>
              <a:t> </a:t>
            </a:r>
            <a:r>
              <a:rPr lang="en-GB" b="0" i="0" dirty="0" err="1">
                <a:solidFill>
                  <a:srgbClr val="D1D5DB"/>
                </a:solidFill>
                <a:effectLst/>
                <a:latin typeface="Söhne"/>
              </a:rPr>
              <a:t>pubblicare</a:t>
            </a:r>
            <a:r>
              <a:rPr lang="en-GB" b="0" i="0" dirty="0">
                <a:solidFill>
                  <a:srgbClr val="D1D5DB"/>
                </a:solidFill>
                <a:effectLst/>
                <a:latin typeface="Söhne"/>
              </a:rPr>
              <a:t> </a:t>
            </a:r>
            <a:r>
              <a:rPr lang="en-GB" b="0" i="0" dirty="0" err="1">
                <a:solidFill>
                  <a:srgbClr val="D1D5DB"/>
                </a:solidFill>
                <a:effectLst/>
                <a:latin typeface="Söhne"/>
              </a:rPr>
              <a:t>i</a:t>
            </a:r>
            <a:r>
              <a:rPr lang="en-GB" b="0" i="0" dirty="0">
                <a:solidFill>
                  <a:srgbClr val="D1D5DB"/>
                </a:solidFill>
                <a:effectLst/>
                <a:latin typeface="Söhne"/>
              </a:rPr>
              <a:t> </a:t>
            </a:r>
            <a:r>
              <a:rPr lang="en-GB" b="0" i="0" dirty="0" err="1">
                <a:solidFill>
                  <a:srgbClr val="D1D5DB"/>
                </a:solidFill>
                <a:effectLst/>
                <a:latin typeface="Söhne"/>
              </a:rPr>
              <a:t>propri</a:t>
            </a:r>
            <a:r>
              <a:rPr lang="en-GB" b="0" i="0" dirty="0">
                <a:solidFill>
                  <a:srgbClr val="D1D5DB"/>
                </a:solidFill>
                <a:effectLst/>
                <a:latin typeface="Söhne"/>
              </a:rPr>
              <a:t> chart </a:t>
            </a:r>
            <a:r>
              <a:rPr lang="en-GB" b="0" i="0" dirty="0" err="1">
                <a:solidFill>
                  <a:srgbClr val="D1D5DB"/>
                </a:solidFill>
                <a:effectLst/>
                <a:latin typeface="Söhne"/>
              </a:rPr>
              <a:t>nel</a:t>
            </a:r>
            <a:r>
              <a:rPr lang="en-GB" b="0" i="0" dirty="0">
                <a:solidFill>
                  <a:srgbClr val="D1D5DB"/>
                </a:solidFill>
                <a:effectLst/>
                <a:latin typeface="Söhne"/>
              </a:rPr>
              <a:t> </a:t>
            </a:r>
            <a:r>
              <a:rPr lang="en-GB" b="0" i="0" dirty="0" err="1">
                <a:solidFill>
                  <a:srgbClr val="D1D5DB"/>
                </a:solidFill>
                <a:effectLst/>
                <a:latin typeface="Söhne"/>
              </a:rPr>
              <a:t>registro</a:t>
            </a:r>
            <a:r>
              <a:rPr lang="en-GB" b="0" i="0" dirty="0">
                <a:solidFill>
                  <a:srgbClr val="D1D5DB"/>
                </a:solidFill>
                <a:effectLst/>
                <a:latin typeface="Söhne"/>
              </a:rPr>
              <a:t>, </a:t>
            </a:r>
            <a:r>
              <a:rPr lang="en-GB" b="0" i="0" dirty="0" err="1">
                <a:solidFill>
                  <a:srgbClr val="D1D5DB"/>
                </a:solidFill>
                <a:effectLst/>
                <a:latin typeface="Söhne"/>
              </a:rPr>
              <a:t>rendendoli</a:t>
            </a:r>
            <a:r>
              <a:rPr lang="en-GB" b="0" i="0" dirty="0">
                <a:solidFill>
                  <a:srgbClr val="D1D5DB"/>
                </a:solidFill>
                <a:effectLst/>
                <a:latin typeface="Söhne"/>
              </a:rPr>
              <a:t> </a:t>
            </a:r>
            <a:r>
              <a:rPr lang="en-GB" b="0" i="0" dirty="0" err="1">
                <a:solidFill>
                  <a:srgbClr val="D1D5DB"/>
                </a:solidFill>
                <a:effectLst/>
                <a:latin typeface="Söhne"/>
              </a:rPr>
              <a:t>disponibili</a:t>
            </a:r>
            <a:r>
              <a:rPr lang="en-GB" b="0" i="0" dirty="0">
                <a:solidFill>
                  <a:srgbClr val="D1D5DB"/>
                </a:solidFill>
                <a:effectLst/>
                <a:latin typeface="Söhne"/>
              </a:rPr>
              <a:t> per </a:t>
            </a:r>
            <a:r>
              <a:rPr lang="en-GB" b="0" i="0" dirty="0" err="1">
                <a:solidFill>
                  <a:srgbClr val="D1D5DB"/>
                </a:solidFill>
                <a:effectLst/>
                <a:latin typeface="Söhne"/>
              </a:rPr>
              <a:t>altri</a:t>
            </a:r>
            <a:r>
              <a:rPr lang="en-GB" b="0" i="0" dirty="0">
                <a:solidFill>
                  <a:srgbClr val="D1D5DB"/>
                </a:solidFill>
                <a:effectLst/>
                <a:latin typeface="Söhne"/>
              </a:rPr>
              <a:t> </a:t>
            </a:r>
            <a:r>
              <a:rPr lang="en-GB" b="0" i="0" dirty="0" err="1">
                <a:solidFill>
                  <a:srgbClr val="D1D5DB"/>
                </a:solidFill>
                <a:effectLst/>
                <a:latin typeface="Söhne"/>
              </a:rPr>
              <a:t>utenti</a:t>
            </a:r>
            <a:r>
              <a:rPr lang="en-GB" b="0" i="0" dirty="0">
                <a:solidFill>
                  <a:srgbClr val="D1D5DB"/>
                </a:solidFill>
                <a:effectLst/>
                <a:latin typeface="Söhne"/>
              </a:rPr>
              <a:t>, </a:t>
            </a:r>
            <a:r>
              <a:rPr lang="en-GB" b="0" i="0" dirty="0" err="1">
                <a:solidFill>
                  <a:srgbClr val="D1D5DB"/>
                </a:solidFill>
                <a:effectLst/>
                <a:latin typeface="Söhne"/>
              </a:rPr>
              <a:t>contribuendo</a:t>
            </a:r>
            <a:r>
              <a:rPr lang="en-GB" b="0" i="0" dirty="0">
                <a:solidFill>
                  <a:srgbClr val="D1D5DB"/>
                </a:solidFill>
                <a:effectLst/>
                <a:latin typeface="Söhne"/>
              </a:rPr>
              <a:t> </a:t>
            </a:r>
            <a:r>
              <a:rPr lang="en-GB" b="0" i="0" dirty="0" err="1">
                <a:solidFill>
                  <a:srgbClr val="D1D5DB"/>
                </a:solidFill>
                <a:effectLst/>
                <a:latin typeface="Söhne"/>
              </a:rPr>
              <a:t>così</a:t>
            </a:r>
            <a:r>
              <a:rPr lang="en-GB" b="0" i="0" dirty="0">
                <a:solidFill>
                  <a:srgbClr val="D1D5DB"/>
                </a:solidFill>
                <a:effectLst/>
                <a:latin typeface="Söhne"/>
              </a:rPr>
              <a:t> a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maggiore</a:t>
            </a:r>
            <a:r>
              <a:rPr lang="en-GB" b="0" i="0" dirty="0">
                <a:solidFill>
                  <a:srgbClr val="D1D5DB"/>
                </a:solidFill>
                <a:effectLst/>
                <a:latin typeface="Söhne"/>
              </a:rPr>
              <a:t> </a:t>
            </a:r>
            <a:r>
              <a:rPr lang="en-GB" b="0" i="0" dirty="0" err="1">
                <a:solidFill>
                  <a:srgbClr val="D1D5DB"/>
                </a:solidFill>
                <a:effectLst/>
                <a:latin typeface="Söhne"/>
              </a:rPr>
              <a:t>collaborazione</a:t>
            </a:r>
            <a:r>
              <a:rPr lang="en-GB" b="0" i="0" dirty="0">
                <a:solidFill>
                  <a:srgbClr val="D1D5DB"/>
                </a:solidFill>
                <a:effectLst/>
                <a:latin typeface="Söhne"/>
              </a:rPr>
              <a:t> e </a:t>
            </a:r>
            <a:r>
              <a:rPr lang="en-GB" b="0" i="0" dirty="0" err="1">
                <a:solidFill>
                  <a:srgbClr val="D1D5DB"/>
                </a:solidFill>
                <a:effectLst/>
                <a:latin typeface="Söhne"/>
              </a:rPr>
              <a:t>condivisione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best practice.</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In </a:t>
            </a:r>
            <a:r>
              <a:rPr lang="en-GB" b="0" i="0" dirty="0" err="1">
                <a:solidFill>
                  <a:srgbClr val="D1D5DB"/>
                </a:solidFill>
                <a:effectLst/>
                <a:latin typeface="Söhne"/>
              </a:rPr>
              <a:t>sintesi</a:t>
            </a:r>
            <a:r>
              <a:rPr lang="en-GB" b="0" i="0" dirty="0">
                <a:solidFill>
                  <a:srgbClr val="D1D5DB"/>
                </a:solidFill>
                <a:effectLst/>
                <a:latin typeface="Söhne"/>
              </a:rPr>
              <a:t>, Helm </a:t>
            </a:r>
            <a:r>
              <a:rPr lang="en-GB" b="0" i="0" dirty="0" err="1">
                <a:solidFill>
                  <a:srgbClr val="D1D5DB"/>
                </a:solidFill>
                <a:effectLst/>
                <a:latin typeface="Söhne"/>
              </a:rPr>
              <a:t>è</a:t>
            </a:r>
            <a:r>
              <a:rPr lang="en-GB" b="0" i="0" dirty="0">
                <a:solidFill>
                  <a:srgbClr val="D1D5DB"/>
                </a:solidFill>
                <a:effectLst/>
                <a:latin typeface="Söhne"/>
              </a:rPr>
              <a:t> uno </a:t>
            </a:r>
            <a:r>
              <a:rPr lang="en-GB" b="0" i="0" dirty="0" err="1">
                <a:solidFill>
                  <a:srgbClr val="D1D5DB"/>
                </a:solidFill>
                <a:effectLst/>
                <a:latin typeface="Söhne"/>
              </a:rPr>
              <a:t>strumento</a:t>
            </a:r>
            <a:r>
              <a:rPr lang="en-GB" b="0" i="0" dirty="0">
                <a:solidFill>
                  <a:srgbClr val="D1D5DB"/>
                </a:solidFill>
                <a:effectLst/>
                <a:latin typeface="Söhne"/>
              </a:rPr>
              <a:t> </a:t>
            </a:r>
            <a:r>
              <a:rPr lang="en-GB" b="0" i="0" dirty="0" err="1">
                <a:solidFill>
                  <a:srgbClr val="D1D5DB"/>
                </a:solidFill>
                <a:effectLst/>
                <a:latin typeface="Söhne"/>
              </a:rPr>
              <a:t>potente</a:t>
            </a:r>
            <a:r>
              <a:rPr lang="en-GB" b="0" i="0" dirty="0">
                <a:solidFill>
                  <a:srgbClr val="D1D5DB"/>
                </a:solidFill>
                <a:effectLst/>
                <a:latin typeface="Söhne"/>
              </a:rPr>
              <a:t> per </a:t>
            </a:r>
            <a:r>
              <a:rPr lang="en-GB" b="0" i="0" dirty="0" err="1">
                <a:solidFill>
                  <a:srgbClr val="D1D5DB"/>
                </a:solidFill>
                <a:effectLst/>
                <a:latin typeface="Söhne"/>
              </a:rPr>
              <a:t>semplificare</a:t>
            </a:r>
            <a:r>
              <a:rPr lang="en-GB" b="0" i="0" dirty="0">
                <a:solidFill>
                  <a:srgbClr val="D1D5DB"/>
                </a:solidFill>
                <a:effectLst/>
                <a:latin typeface="Söhne"/>
              </a:rPr>
              <a:t> la </a:t>
            </a:r>
            <a:r>
              <a:rPr lang="en-GB" b="0" i="0" dirty="0" err="1">
                <a:solidFill>
                  <a:srgbClr val="D1D5DB"/>
                </a:solidFill>
                <a:effectLst/>
                <a:latin typeface="Söhne"/>
              </a:rPr>
              <a:t>gestione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Kubernetes. </a:t>
            </a:r>
            <a:r>
              <a:rPr lang="en-GB" b="0" i="0" dirty="0" err="1">
                <a:solidFill>
                  <a:srgbClr val="D1D5DB"/>
                </a:solidFill>
                <a:effectLst/>
                <a:latin typeface="Söhne"/>
              </a:rPr>
              <a:t>Fornisce</a:t>
            </a:r>
            <a:r>
              <a:rPr lang="en-GB" b="0" i="0" dirty="0">
                <a:solidFill>
                  <a:srgbClr val="D1D5DB"/>
                </a:solidFill>
                <a:effectLst/>
                <a:latin typeface="Söhne"/>
              </a:rPr>
              <a:t> </a:t>
            </a:r>
            <a:r>
              <a:rPr lang="en-GB" b="0" i="0" dirty="0" err="1">
                <a:solidFill>
                  <a:srgbClr val="D1D5DB"/>
                </a:solidFill>
                <a:effectLst/>
                <a:latin typeface="Söhne"/>
              </a:rPr>
              <a:t>una</a:t>
            </a:r>
            <a:r>
              <a:rPr lang="en-GB" b="0" i="0" dirty="0">
                <a:solidFill>
                  <a:srgbClr val="D1D5DB"/>
                </a:solidFill>
                <a:effectLst/>
                <a:latin typeface="Söhne"/>
              </a:rPr>
              <a:t> </a:t>
            </a:r>
            <a:r>
              <a:rPr lang="en-GB" b="0" i="0" dirty="0" err="1">
                <a:solidFill>
                  <a:srgbClr val="D1D5DB"/>
                </a:solidFill>
                <a:effectLst/>
                <a:latin typeface="Söhne"/>
              </a:rPr>
              <a:t>modalità</a:t>
            </a:r>
            <a:r>
              <a:rPr lang="en-GB" b="0" i="0" dirty="0">
                <a:solidFill>
                  <a:srgbClr val="D1D5DB"/>
                </a:solidFill>
                <a:effectLst/>
                <a:latin typeface="Söhne"/>
              </a:rPr>
              <a:t> </a:t>
            </a:r>
            <a:r>
              <a:rPr lang="en-GB" b="0" i="0" dirty="0" err="1">
                <a:solidFill>
                  <a:srgbClr val="D1D5DB"/>
                </a:solidFill>
                <a:effectLst/>
                <a:latin typeface="Söhne"/>
              </a:rPr>
              <a:t>standardizzata</a:t>
            </a:r>
            <a:r>
              <a:rPr lang="en-GB" b="0" i="0" dirty="0">
                <a:solidFill>
                  <a:srgbClr val="D1D5DB"/>
                </a:solidFill>
                <a:effectLst/>
                <a:latin typeface="Söhne"/>
              </a:rPr>
              <a:t> per il packaging, la </a:t>
            </a:r>
            <a:r>
              <a:rPr lang="en-GB" b="0" i="0" dirty="0" err="1">
                <a:solidFill>
                  <a:srgbClr val="D1D5DB"/>
                </a:solidFill>
                <a:effectLst/>
                <a:latin typeface="Söhne"/>
              </a:rPr>
              <a:t>distribuzione</a:t>
            </a:r>
            <a:r>
              <a:rPr lang="en-GB" b="0" i="0" dirty="0">
                <a:solidFill>
                  <a:srgbClr val="D1D5DB"/>
                </a:solidFill>
                <a:effectLst/>
                <a:latin typeface="Söhne"/>
              </a:rPr>
              <a:t> e la </a:t>
            </a:r>
            <a:r>
              <a:rPr lang="en-GB" b="0" i="0" dirty="0" err="1">
                <a:solidFill>
                  <a:srgbClr val="D1D5DB"/>
                </a:solidFill>
                <a:effectLst/>
                <a:latin typeface="Söhne"/>
              </a:rPr>
              <a:t>configurazione</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applicazioni</a:t>
            </a:r>
            <a:r>
              <a:rPr lang="en-GB" b="0" i="0" dirty="0">
                <a:solidFill>
                  <a:srgbClr val="D1D5DB"/>
                </a:solidFill>
                <a:effectLst/>
                <a:latin typeface="Söhne"/>
              </a:rPr>
              <a:t>, </a:t>
            </a:r>
            <a:r>
              <a:rPr lang="en-GB" b="0" i="0" dirty="0" err="1">
                <a:solidFill>
                  <a:srgbClr val="D1D5DB"/>
                </a:solidFill>
                <a:effectLst/>
                <a:latin typeface="Söhne"/>
              </a:rPr>
              <a:t>migliorando</a:t>
            </a:r>
            <a:r>
              <a:rPr lang="en-GB" b="0" i="0" dirty="0">
                <a:solidFill>
                  <a:srgbClr val="D1D5DB"/>
                </a:solidFill>
                <a:effectLst/>
                <a:latin typeface="Söhne"/>
              </a:rPr>
              <a:t> </a:t>
            </a:r>
            <a:r>
              <a:rPr lang="en-GB" b="0" i="0" dirty="0" err="1">
                <a:solidFill>
                  <a:srgbClr val="D1D5DB"/>
                </a:solidFill>
                <a:effectLst/>
                <a:latin typeface="Söhne"/>
              </a:rPr>
              <a:t>l'efficienza</a:t>
            </a:r>
            <a:r>
              <a:rPr lang="en-GB" b="0" i="0" dirty="0">
                <a:solidFill>
                  <a:srgbClr val="D1D5DB"/>
                </a:solidFill>
                <a:effectLst/>
                <a:latin typeface="Söhne"/>
              </a:rPr>
              <a:t> e la </a:t>
            </a:r>
            <a:r>
              <a:rPr lang="en-GB" b="0" i="0" dirty="0" err="1">
                <a:solidFill>
                  <a:srgbClr val="D1D5DB"/>
                </a:solidFill>
                <a:effectLst/>
                <a:latin typeface="Söhne"/>
              </a:rPr>
              <a:t>scalabilità</a:t>
            </a:r>
            <a:r>
              <a:rPr lang="en-GB" b="0" i="0" dirty="0">
                <a:solidFill>
                  <a:srgbClr val="D1D5DB"/>
                </a:solidFill>
                <a:effectLst/>
                <a:latin typeface="Söhne"/>
              </a:rPr>
              <a:t> </a:t>
            </a:r>
            <a:r>
              <a:rPr lang="en-GB" b="0" i="0" dirty="0" err="1">
                <a:solidFill>
                  <a:srgbClr val="D1D5DB"/>
                </a:solidFill>
                <a:effectLst/>
                <a:latin typeface="Söhne"/>
              </a:rPr>
              <a:t>nell'ambito</a:t>
            </a:r>
            <a:r>
              <a:rPr lang="en-GB" b="0" i="0" dirty="0">
                <a:solidFill>
                  <a:srgbClr val="D1D5DB"/>
                </a:solidFill>
                <a:effectLst/>
                <a:latin typeface="Söhne"/>
              </a:rPr>
              <a:t> </a:t>
            </a:r>
            <a:r>
              <a:rPr lang="en-GB" b="0" i="0" dirty="0" err="1">
                <a:solidFill>
                  <a:srgbClr val="D1D5DB"/>
                </a:solidFill>
                <a:effectLst/>
                <a:latin typeface="Söhne"/>
              </a:rPr>
              <a:t>delle</a:t>
            </a:r>
            <a:r>
              <a:rPr lang="en-GB" b="0" i="0" dirty="0">
                <a:solidFill>
                  <a:srgbClr val="D1D5DB"/>
                </a:solidFill>
                <a:effectLst/>
                <a:latin typeface="Söhne"/>
              </a:rPr>
              <a:t> </a:t>
            </a:r>
            <a:r>
              <a:rPr lang="en-GB" b="0" i="0" dirty="0" err="1">
                <a:solidFill>
                  <a:srgbClr val="D1D5DB"/>
                </a:solidFill>
                <a:effectLst/>
                <a:latin typeface="Söhne"/>
              </a:rPr>
              <a:t>infrastrutture</a:t>
            </a:r>
            <a:r>
              <a:rPr lang="en-GB" b="0" i="0" dirty="0">
                <a:solidFill>
                  <a:srgbClr val="D1D5DB"/>
                </a:solidFill>
                <a:effectLst/>
                <a:latin typeface="Söhne"/>
              </a:rPr>
              <a:t> </a:t>
            </a:r>
            <a:r>
              <a:rPr lang="en-GB" b="0" i="0" dirty="0" err="1">
                <a:solidFill>
                  <a:srgbClr val="D1D5DB"/>
                </a:solidFill>
                <a:effectLst/>
                <a:latin typeface="Söhne"/>
              </a:rPr>
              <a:t>basate</a:t>
            </a:r>
            <a:r>
              <a:rPr lang="en-GB" b="0" i="0" dirty="0">
                <a:solidFill>
                  <a:srgbClr val="D1D5DB"/>
                </a:solidFill>
                <a:effectLst/>
                <a:latin typeface="Söhne"/>
              </a:rPr>
              <a:t> </a:t>
            </a:r>
            <a:r>
              <a:rPr lang="en-GB" b="0" i="0" dirty="0" err="1">
                <a:solidFill>
                  <a:srgbClr val="D1D5DB"/>
                </a:solidFill>
                <a:effectLst/>
                <a:latin typeface="Söhne"/>
              </a:rPr>
              <a:t>su</a:t>
            </a:r>
            <a:r>
              <a:rPr lang="en-GB" b="0" i="0" dirty="0">
                <a:solidFill>
                  <a:srgbClr val="D1D5DB"/>
                </a:solidFill>
                <a:effectLst/>
                <a:latin typeface="Söhne"/>
              </a:rPr>
              <a:t> container.</a:t>
            </a:r>
          </a:p>
        </p:txBody>
      </p:sp>
    </p:spTree>
    <p:extLst>
      <p:ext uri="{BB962C8B-B14F-4D97-AF65-F5344CB8AC3E}">
        <p14:creationId xmlns:p14="http://schemas.microsoft.com/office/powerpoint/2010/main" val="2522970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2610191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Proviamo a </a:t>
            </a:r>
            <a:r>
              <a:rPr lang="it-IT" dirty="0" err="1"/>
              <a:t>deployiare</a:t>
            </a:r>
            <a:r>
              <a:rPr lang="it-IT" dirty="0"/>
              <a:t> il nostro </a:t>
            </a:r>
            <a:r>
              <a:rPr lang="it-IT" dirty="0" err="1"/>
              <a:t>microservizio</a:t>
            </a:r>
            <a:r>
              <a:rPr lang="it-IT" dirty="0"/>
              <a:t> con i </a:t>
            </a:r>
            <a:r>
              <a:rPr lang="it-IT" dirty="0" err="1"/>
              <a:t>serverless</a:t>
            </a:r>
            <a:r>
              <a:rPr lang="it-IT" dirty="0"/>
              <a:t> container di </a:t>
            </a:r>
            <a:r>
              <a:rPr lang="it-IT" dirty="0" err="1"/>
              <a:t>scaleway</a:t>
            </a:r>
            <a:r>
              <a:rPr lang="it-IT" dirty="0"/>
              <a:t>!</a:t>
            </a:r>
            <a:endParaRPr lang="en-IT" dirty="0"/>
          </a:p>
        </p:txBody>
      </p:sp>
    </p:spTree>
    <p:extLst>
      <p:ext uri="{BB962C8B-B14F-4D97-AF65-F5344CB8AC3E}">
        <p14:creationId xmlns:p14="http://schemas.microsoft.com/office/powerpoint/2010/main" val="292994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Da mettere in attesa che tutti tornino dal coffee break</a:t>
            </a:r>
          </a:p>
        </p:txBody>
      </p:sp>
    </p:spTree>
    <p:extLst>
      <p:ext uri="{BB962C8B-B14F-4D97-AF65-F5344CB8AC3E}">
        <p14:creationId xmlns:p14="http://schemas.microsoft.com/office/powerpoint/2010/main" val="2718363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Da stampare!!</a:t>
            </a:r>
            <a:endParaRPr lang="en-IT" dirty="0"/>
          </a:p>
        </p:txBody>
      </p:sp>
    </p:spTree>
    <p:extLst>
      <p:ext uri="{BB962C8B-B14F-4D97-AF65-F5344CB8AC3E}">
        <p14:creationId xmlns:p14="http://schemas.microsoft.com/office/powerpoint/2010/main" val="390039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Come vi sentite? E’ stato facile? Molte cose erano già pronte:</a:t>
            </a:r>
          </a:p>
          <a:p>
            <a:r>
              <a:rPr lang="en-IT" dirty="0"/>
              <a:t>- Pipeline</a:t>
            </a:r>
          </a:p>
          <a:p>
            <a:r>
              <a:rPr lang="en-IT" dirty="0"/>
              <a:t>– Cluster già in piedi</a:t>
            </a:r>
          </a:p>
          <a:p>
            <a:pPr marL="171450" indent="-171450">
              <a:buFontTx/>
              <a:buChar char="-"/>
            </a:pPr>
            <a:r>
              <a:rPr lang="en-IT" dirty="0"/>
              <a:t>Repository attivo</a:t>
            </a:r>
          </a:p>
          <a:p>
            <a:pPr marL="171450" indent="-171450">
              <a:buFontTx/>
              <a:buChar char="-"/>
            </a:pPr>
            <a:r>
              <a:rPr lang="en-GB" dirty="0"/>
              <a:t>E</a:t>
            </a:r>
            <a:r>
              <a:rPr lang="en-IT" dirty="0"/>
              <a:t>tc…</a:t>
            </a:r>
          </a:p>
          <a:p>
            <a:pPr marL="171450" indent="-171450">
              <a:buFontTx/>
              <a:buChar char="-"/>
            </a:pPr>
            <a:endParaRPr lang="en-IT" dirty="0"/>
          </a:p>
          <a:p>
            <a:pPr marL="171450" indent="-171450">
              <a:buFontTx/>
              <a:buChar char="-"/>
            </a:pPr>
            <a:r>
              <a:rPr lang="en-IT" dirty="0"/>
              <a:t>Abbiamo deployiato la nostra app su un cluster di Kubernetes. </a:t>
            </a:r>
            <a:r>
              <a:rPr lang="en-GB" dirty="0"/>
              <a:t>E</a:t>
            </a:r>
            <a:r>
              <a:rPr lang="en-IT" dirty="0"/>
              <a:t> ci troviamo più o meno davanti alla situazione che vediamo nella prossima slide.</a:t>
            </a:r>
          </a:p>
        </p:txBody>
      </p:sp>
    </p:spTree>
    <p:extLst>
      <p:ext uri="{BB962C8B-B14F-4D97-AF65-F5344CB8AC3E}">
        <p14:creationId xmlns:p14="http://schemas.microsoft.com/office/powerpoint/2010/main" val="307735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Questo è quello che attualmente abbiamo deployiato sul nostro cluster di kubernetes. Abbiamo qualche monolite deployato sul cluster. Non male no? Ognuno è up e running ed abbiamo visto che è anche raggiungibile.. </a:t>
            </a:r>
            <a:r>
              <a:rPr lang="en-GB" dirty="0"/>
              <a:t>B</a:t>
            </a:r>
            <a:r>
              <a:rPr lang="en-IT" dirty="0"/>
              <a:t>ellissimo! Ma a che prezzo?</a:t>
            </a:r>
          </a:p>
        </p:txBody>
      </p:sp>
    </p:spTree>
    <p:extLst>
      <p:ext uri="{BB962C8B-B14F-4D97-AF65-F5344CB8AC3E}">
        <p14:creationId xmlns:p14="http://schemas.microsoft.com/office/powerpoint/2010/main" val="341344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124871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320613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Cosa c’è veramente dietro?</a:t>
            </a:r>
            <a:endParaRPr lang="en-IT" dirty="0"/>
          </a:p>
        </p:txBody>
      </p:sp>
    </p:spTree>
    <p:extLst>
      <p:ext uri="{BB962C8B-B14F-4D97-AF65-F5344CB8AC3E}">
        <p14:creationId xmlns:p14="http://schemas.microsoft.com/office/powerpoint/2010/main" val="2568351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hyperlink" Target="https://github.com/BrewUp/WorkingSoftware-2023" TargetMode="External"/><Relationship Id="rId4" Type="http://schemas.openxmlformats.org/officeDocument/2006/relationships/hyperlink" Target="mailto:alberto.acerbis@intre.i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30/06/2023 – </a:t>
            </a:r>
            <a:r>
              <a:rPr lang="it-IT" altLang="en-US" dirty="0" err="1"/>
              <a:t>WorkingSoftware</a:t>
            </a:r>
            <a:endParaRPr lang="en-US" altLang="en-US" dirty="0"/>
          </a:p>
        </p:txBody>
      </p:sp>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472875" y="1481823"/>
            <a:ext cx="8198250" cy="1095292"/>
          </a:xfrm>
        </p:spPr>
        <p:txBody>
          <a:bodyPr/>
          <a:lstStyle/>
          <a:p>
            <a:r>
              <a:rPr lang="it-IT" sz="3200" dirty="0"/>
              <a:t>Affondiamo i </a:t>
            </a:r>
            <a:r>
              <a:rPr lang="it-IT" sz="3200" dirty="0" err="1"/>
              <a:t>microservizi</a:t>
            </a:r>
            <a:r>
              <a:rPr lang="it-IT" sz="3200" dirty="0"/>
              <a:t> nella Birra</a:t>
            </a:r>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pic>
        <p:nvPicPr>
          <p:cNvPr id="1026" name="Picture 2" descr="Gif] Beer by Seleyana on DeviantArt">
            <a:extLst>
              <a:ext uri="{FF2B5EF4-FFF2-40B4-BE49-F238E27FC236}">
                <a16:creationId xmlns:a16="http://schemas.microsoft.com/office/drawing/2014/main" id="{F48DE211-FC63-8FE5-C98D-84C193280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167" y="2979387"/>
            <a:ext cx="2283082" cy="2190525"/>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5">
            <a:extLst>
              <a:ext uri="{FF2B5EF4-FFF2-40B4-BE49-F238E27FC236}">
                <a16:creationId xmlns:a16="http://schemas.microsoft.com/office/drawing/2014/main" id="{74181953-45DC-D33A-14B9-380134F34901}"/>
              </a:ext>
            </a:extLst>
          </p:cNvPr>
          <p:cNvSpPr txBox="1">
            <a:spLocks/>
          </p:cNvSpPr>
          <p:nvPr/>
        </p:nvSpPr>
        <p:spPr>
          <a:xfrm>
            <a:off x="366122" y="4511234"/>
            <a:ext cx="3373671" cy="985441"/>
          </a:xfrm>
          <a:prstGeom prst="rect">
            <a:avLst/>
          </a:prstGeom>
        </p:spPr>
        <p:txBody>
          <a:bodyPr/>
          <a:lstStyle>
            <a:lvl1pPr algn="l" defTabSz="914400" rtl="0" eaLnBrk="1" latinLnBrk="0" hangingPunct="1">
              <a:lnSpc>
                <a:spcPct val="120000"/>
              </a:lnSpc>
              <a:spcBef>
                <a:spcPct val="0"/>
              </a:spcBef>
              <a:buNone/>
              <a:defRPr sz="6500" b="1" i="0" kern="1200" baseline="0">
                <a:solidFill>
                  <a:schemeClr val="bg1"/>
                </a:solidFill>
                <a:latin typeface="Open Sans" charset="0"/>
                <a:ea typeface="Open Sans" charset="0"/>
                <a:cs typeface="Open Sans" charset="0"/>
              </a:defRPr>
            </a:lvl1pPr>
          </a:lstStyle>
          <a:p>
            <a:r>
              <a:rPr lang="it-IT" sz="2000" dirty="0"/>
              <a:t>Christian De Simone</a:t>
            </a:r>
          </a:p>
          <a:p>
            <a:r>
              <a:rPr lang="it-IT" sz="2000" dirty="0"/>
              <a:t>Alberto Acerbis</a:t>
            </a:r>
          </a:p>
        </p:txBody>
      </p:sp>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pic>
        <p:nvPicPr>
          <p:cNvPr id="11" name="Immagine 10" descr="Immagine che contiene clipart, disegno, Cartoni animati, illustrazione&#10;&#10;Descrizione generata automaticamente">
            <a:extLst>
              <a:ext uri="{FF2B5EF4-FFF2-40B4-BE49-F238E27FC236}">
                <a16:creationId xmlns:a16="http://schemas.microsoft.com/office/drawing/2014/main" id="{97DA0AB0-6491-9FA7-3365-A70DFF855EFA}"/>
              </a:ext>
            </a:extLst>
          </p:cNvPr>
          <p:cNvPicPr>
            <a:picLocks noChangeAspect="1"/>
          </p:cNvPicPr>
          <p:nvPr/>
        </p:nvPicPr>
        <p:blipFill>
          <a:blip r:embed="rId2"/>
          <a:stretch>
            <a:fillRect/>
          </a:stretch>
        </p:blipFill>
        <p:spPr>
          <a:xfrm>
            <a:off x="279509" y="906463"/>
            <a:ext cx="4684542" cy="3786308"/>
          </a:xfrm>
          <a:prstGeom prst="rect">
            <a:avLst/>
          </a:prstGeom>
        </p:spPr>
      </p:pic>
      <p:sp>
        <p:nvSpPr>
          <p:cNvPr id="12" name="CasellaDiTesto 11">
            <a:extLst>
              <a:ext uri="{FF2B5EF4-FFF2-40B4-BE49-F238E27FC236}">
                <a16:creationId xmlns:a16="http://schemas.microsoft.com/office/drawing/2014/main" id="{C571A4CA-3BE6-B1C5-3A32-1DEE26402417}"/>
              </a:ext>
            </a:extLst>
          </p:cNvPr>
          <p:cNvSpPr txBox="1"/>
          <p:nvPr/>
        </p:nvSpPr>
        <p:spPr>
          <a:xfrm>
            <a:off x="433157" y="2291386"/>
            <a:ext cx="1044904"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App Service</a:t>
            </a:r>
          </a:p>
        </p:txBody>
      </p:sp>
      <p:sp>
        <p:nvSpPr>
          <p:cNvPr id="13" name="CasellaDiTesto 12">
            <a:extLst>
              <a:ext uri="{FF2B5EF4-FFF2-40B4-BE49-F238E27FC236}">
                <a16:creationId xmlns:a16="http://schemas.microsoft.com/office/drawing/2014/main" id="{F4A2FC72-BF4B-CC5E-4119-94241D45F0FF}"/>
              </a:ext>
            </a:extLst>
          </p:cNvPr>
          <p:cNvSpPr txBox="1"/>
          <p:nvPr/>
        </p:nvSpPr>
        <p:spPr>
          <a:xfrm>
            <a:off x="1157495" y="1200848"/>
            <a:ext cx="609993" cy="433965"/>
          </a:xfrm>
          <a:prstGeom prst="rect">
            <a:avLst/>
          </a:prstGeom>
          <a:noFill/>
        </p:spPr>
        <p:txBody>
          <a:bodyPr wrap="square" lIns="182880" tIns="146304" rIns="182880" bIns="146304" rtlCol="0">
            <a:spAutoFit/>
          </a:bodyPr>
          <a:lstStyle/>
          <a:p>
            <a:pPr>
              <a:lnSpc>
                <a:spcPct val="90000"/>
              </a:lnSpc>
              <a:spcAft>
                <a:spcPts val="600"/>
              </a:spcAft>
            </a:pPr>
            <a:r>
              <a:rPr lang="it-IT" sz="1000" b="1" dirty="0"/>
              <a:t>AKS</a:t>
            </a:r>
          </a:p>
        </p:txBody>
      </p:sp>
      <p:sp>
        <p:nvSpPr>
          <p:cNvPr id="14" name="CasellaDiTesto 13">
            <a:extLst>
              <a:ext uri="{FF2B5EF4-FFF2-40B4-BE49-F238E27FC236}">
                <a16:creationId xmlns:a16="http://schemas.microsoft.com/office/drawing/2014/main" id="{66D9A4D1-C516-908A-6553-36891A1339CA}"/>
              </a:ext>
            </a:extLst>
          </p:cNvPr>
          <p:cNvSpPr txBox="1"/>
          <p:nvPr/>
        </p:nvSpPr>
        <p:spPr>
          <a:xfrm>
            <a:off x="3729124" y="2461268"/>
            <a:ext cx="1208369" cy="683264"/>
          </a:xfrm>
          <a:prstGeom prst="rect">
            <a:avLst/>
          </a:prstGeom>
          <a:noFill/>
        </p:spPr>
        <p:txBody>
          <a:bodyPr wrap="square" lIns="182880" tIns="146304" rIns="182880" bIns="146304" rtlCol="0">
            <a:spAutoFit/>
          </a:bodyPr>
          <a:lstStyle/>
          <a:p>
            <a:pPr>
              <a:lnSpc>
                <a:spcPct val="90000"/>
              </a:lnSpc>
              <a:spcAft>
                <a:spcPts val="600"/>
              </a:spcAft>
            </a:pPr>
            <a:r>
              <a:rPr lang="it-IT" sz="1400" b="1" dirty="0"/>
              <a:t>Container App</a:t>
            </a:r>
          </a:p>
        </p:txBody>
      </p:sp>
      <p:sp>
        <p:nvSpPr>
          <p:cNvPr id="15" name="Ovale 14">
            <a:extLst>
              <a:ext uri="{FF2B5EF4-FFF2-40B4-BE49-F238E27FC236}">
                <a16:creationId xmlns:a16="http://schemas.microsoft.com/office/drawing/2014/main" id="{0F72D60E-1218-8D0B-4CB6-B7C6E57FE9CF}"/>
              </a:ext>
            </a:extLst>
          </p:cNvPr>
          <p:cNvSpPr/>
          <p:nvPr/>
        </p:nvSpPr>
        <p:spPr bwMode="auto">
          <a:xfrm>
            <a:off x="4572000" y="4322151"/>
            <a:ext cx="28194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Container Apps enables you to build serverless services based on containers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e 15">
            <a:extLst>
              <a:ext uri="{FF2B5EF4-FFF2-40B4-BE49-F238E27FC236}">
                <a16:creationId xmlns:a16="http://schemas.microsoft.com/office/drawing/2014/main" id="{C511134F-27AB-89A9-063F-1B833C191013}"/>
              </a:ext>
            </a:extLst>
          </p:cNvPr>
          <p:cNvSpPr/>
          <p:nvPr/>
        </p:nvSpPr>
        <p:spPr bwMode="auto">
          <a:xfrm>
            <a:off x="4653726" y="148630"/>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a:t>
            </a:r>
            <a:r>
              <a:rPr lang="en-US" sz="1600" dirty="0" err="1"/>
              <a:t>AppService</a:t>
            </a:r>
            <a:r>
              <a:rPr lang="en-US" sz="1600" dirty="0"/>
              <a:t> provides fully managed hosting for web applications including websites and web APIs</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e 16">
            <a:extLst>
              <a:ext uri="{FF2B5EF4-FFF2-40B4-BE49-F238E27FC236}">
                <a16:creationId xmlns:a16="http://schemas.microsoft.com/office/drawing/2014/main" id="{83B7DDC5-2AC4-3AC3-C521-A92990B0ACB2}"/>
              </a:ext>
            </a:extLst>
          </p:cNvPr>
          <p:cNvSpPr/>
          <p:nvPr/>
        </p:nvSpPr>
        <p:spPr bwMode="auto">
          <a:xfrm>
            <a:off x="6040376" y="2228455"/>
            <a:ext cx="3048000" cy="20665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Azure Kubernetes Service (AKS) </a:t>
            </a:r>
            <a:r>
              <a:rPr lang="en-US" dirty="0"/>
              <a:t>provides a fully managed Kubernetes option in Azure</a:t>
            </a:r>
            <a:endParaRPr lang="it-IT" sz="16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2052" name="Picture 4" descr="Beers — Renton">
            <a:extLst>
              <a:ext uri="{FF2B5EF4-FFF2-40B4-BE49-F238E27FC236}">
                <a16:creationId xmlns:a16="http://schemas.microsoft.com/office/drawing/2014/main" id="{D776B399-6F22-8170-AA59-6019CD6A9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680"/>
            <a:ext cx="9144000" cy="4623154"/>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Deploy</a:t>
            </a:r>
            <a:r>
              <a:rPr lang="it-IT" sz="3200" b="1" dirty="0">
                <a:latin typeface="Open Sans" panose="020B0606030504020204" pitchFamily="34" charset="0"/>
                <a:ea typeface="Open Sans" panose="020B0606030504020204" pitchFamily="34" charset="0"/>
                <a:cs typeface="Open Sans" panose="020B0606030504020204" pitchFamily="34" charset="0"/>
              </a:rPr>
              <a:t> Time</a:t>
            </a:r>
          </a:p>
        </p:txBody>
      </p:sp>
    </p:spTree>
    <p:extLst>
      <p:ext uri="{BB962C8B-B14F-4D97-AF65-F5344CB8AC3E}">
        <p14:creationId xmlns:p14="http://schemas.microsoft.com/office/powerpoint/2010/main" val="1297411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61902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Hands On the </a:t>
            </a:r>
            <a:r>
              <a:rPr lang="it-IT" sz="3200" b="1" dirty="0" err="1">
                <a:latin typeface="Open Sans" panose="020B0606030504020204" pitchFamily="34" charset="0"/>
                <a:ea typeface="Open Sans" panose="020B0606030504020204" pitchFamily="34" charset="0"/>
                <a:cs typeface="Open Sans" panose="020B0606030504020204" pitchFamily="34" charset="0"/>
              </a:rPr>
              <a:t>beer</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qr code on a white background&#10;&#10;Description automatically generated">
            <a:extLst>
              <a:ext uri="{FF2B5EF4-FFF2-40B4-BE49-F238E27FC236}">
                <a16:creationId xmlns:a16="http://schemas.microsoft.com/office/drawing/2014/main" id="{5666588C-96C6-BB86-7661-FEA3F7B11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755" y="1445481"/>
            <a:ext cx="1644015" cy="1644015"/>
          </a:xfrm>
          <a:prstGeom prst="rect">
            <a:avLst/>
          </a:prstGeom>
        </p:spPr>
      </p:pic>
      <p:sp>
        <p:nvSpPr>
          <p:cNvPr id="10" name="TextBox 9">
            <a:extLst>
              <a:ext uri="{FF2B5EF4-FFF2-40B4-BE49-F238E27FC236}">
                <a16:creationId xmlns:a16="http://schemas.microsoft.com/office/drawing/2014/main" id="{0169E82F-79AC-74D2-2C4B-01583A8FCA84}"/>
              </a:ext>
            </a:extLst>
          </p:cNvPr>
          <p:cNvSpPr txBox="1"/>
          <p:nvPr/>
        </p:nvSpPr>
        <p:spPr>
          <a:xfrm>
            <a:off x="1345439" y="1170229"/>
            <a:ext cx="856645" cy="369332"/>
          </a:xfrm>
          <a:prstGeom prst="rect">
            <a:avLst/>
          </a:prstGeom>
          <a:noFill/>
        </p:spPr>
        <p:txBody>
          <a:bodyPr wrap="none" rtlCol="0">
            <a:spAutoFit/>
          </a:bodyPr>
          <a:lstStyle/>
          <a:p>
            <a:r>
              <a:rPr lang="en-IT" dirty="0"/>
              <a:t>T</a:t>
            </a:r>
            <a:r>
              <a:rPr lang="en-GB" dirty="0"/>
              <a:t>e</a:t>
            </a:r>
            <a:r>
              <a:rPr lang="en-IT" dirty="0"/>
              <a:t>am 1</a:t>
            </a:r>
          </a:p>
        </p:txBody>
      </p:sp>
      <p:sp>
        <p:nvSpPr>
          <p:cNvPr id="13" name="TextBox 12">
            <a:extLst>
              <a:ext uri="{FF2B5EF4-FFF2-40B4-BE49-F238E27FC236}">
                <a16:creationId xmlns:a16="http://schemas.microsoft.com/office/drawing/2014/main" id="{6A8E7806-5056-C208-173C-15BA99216C98}"/>
              </a:ext>
            </a:extLst>
          </p:cNvPr>
          <p:cNvSpPr txBox="1"/>
          <p:nvPr/>
        </p:nvSpPr>
        <p:spPr>
          <a:xfrm>
            <a:off x="3999349" y="1178792"/>
            <a:ext cx="856645" cy="369332"/>
          </a:xfrm>
          <a:prstGeom prst="rect">
            <a:avLst/>
          </a:prstGeom>
          <a:noFill/>
        </p:spPr>
        <p:txBody>
          <a:bodyPr wrap="none" rtlCol="0">
            <a:spAutoFit/>
          </a:bodyPr>
          <a:lstStyle/>
          <a:p>
            <a:r>
              <a:rPr lang="en-IT" dirty="0"/>
              <a:t>T</a:t>
            </a:r>
            <a:r>
              <a:rPr lang="en-GB" dirty="0"/>
              <a:t>e</a:t>
            </a:r>
            <a:r>
              <a:rPr lang="en-IT" dirty="0"/>
              <a:t>am 2</a:t>
            </a:r>
          </a:p>
        </p:txBody>
      </p:sp>
      <p:sp>
        <p:nvSpPr>
          <p:cNvPr id="16" name="TextBox 15">
            <a:extLst>
              <a:ext uri="{FF2B5EF4-FFF2-40B4-BE49-F238E27FC236}">
                <a16:creationId xmlns:a16="http://schemas.microsoft.com/office/drawing/2014/main" id="{5893849C-36B2-A4FA-CDD3-5C4690690831}"/>
              </a:ext>
            </a:extLst>
          </p:cNvPr>
          <p:cNvSpPr txBox="1"/>
          <p:nvPr/>
        </p:nvSpPr>
        <p:spPr>
          <a:xfrm>
            <a:off x="6796584" y="1170229"/>
            <a:ext cx="856645" cy="369332"/>
          </a:xfrm>
          <a:prstGeom prst="rect">
            <a:avLst/>
          </a:prstGeom>
          <a:noFill/>
        </p:spPr>
        <p:txBody>
          <a:bodyPr wrap="none" rtlCol="0">
            <a:spAutoFit/>
          </a:bodyPr>
          <a:lstStyle/>
          <a:p>
            <a:r>
              <a:rPr lang="en-IT" dirty="0"/>
              <a:t>T</a:t>
            </a:r>
            <a:r>
              <a:rPr lang="en-GB" dirty="0"/>
              <a:t>e</a:t>
            </a:r>
            <a:r>
              <a:rPr lang="en-IT" dirty="0"/>
              <a:t>am 3</a:t>
            </a:r>
          </a:p>
        </p:txBody>
      </p:sp>
      <p:pic>
        <p:nvPicPr>
          <p:cNvPr id="19" name="Picture 18" descr="A qr code on a white background&#10;&#10;Description automatically generated">
            <a:extLst>
              <a:ext uri="{FF2B5EF4-FFF2-40B4-BE49-F238E27FC236}">
                <a16:creationId xmlns:a16="http://schemas.microsoft.com/office/drawing/2014/main" id="{B679BFE5-48DA-2457-27E9-2FCBE498E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9578" y="4057361"/>
            <a:ext cx="1655839" cy="1655839"/>
          </a:xfrm>
          <a:prstGeom prst="rect">
            <a:avLst/>
          </a:prstGeom>
        </p:spPr>
      </p:pic>
      <p:sp>
        <p:nvSpPr>
          <p:cNvPr id="20" name="TextBox 19">
            <a:extLst>
              <a:ext uri="{FF2B5EF4-FFF2-40B4-BE49-F238E27FC236}">
                <a16:creationId xmlns:a16="http://schemas.microsoft.com/office/drawing/2014/main" id="{185750DB-BFA1-777E-75E0-EB4922E532FD}"/>
              </a:ext>
            </a:extLst>
          </p:cNvPr>
          <p:cNvSpPr txBox="1"/>
          <p:nvPr/>
        </p:nvSpPr>
        <p:spPr>
          <a:xfrm>
            <a:off x="2629174" y="3704046"/>
            <a:ext cx="856645" cy="369332"/>
          </a:xfrm>
          <a:prstGeom prst="rect">
            <a:avLst/>
          </a:prstGeom>
          <a:noFill/>
        </p:spPr>
        <p:txBody>
          <a:bodyPr wrap="none" rtlCol="0">
            <a:spAutoFit/>
          </a:bodyPr>
          <a:lstStyle/>
          <a:p>
            <a:r>
              <a:rPr lang="en-IT" dirty="0"/>
              <a:t>T</a:t>
            </a:r>
            <a:r>
              <a:rPr lang="en-GB" dirty="0"/>
              <a:t>e</a:t>
            </a:r>
            <a:r>
              <a:rPr lang="en-IT" dirty="0"/>
              <a:t>am 4</a:t>
            </a:r>
          </a:p>
        </p:txBody>
      </p:sp>
      <p:sp>
        <p:nvSpPr>
          <p:cNvPr id="23" name="TextBox 22">
            <a:extLst>
              <a:ext uri="{FF2B5EF4-FFF2-40B4-BE49-F238E27FC236}">
                <a16:creationId xmlns:a16="http://schemas.microsoft.com/office/drawing/2014/main" id="{EDE9546E-74BE-052C-2AB2-FA743C270524}"/>
              </a:ext>
            </a:extLst>
          </p:cNvPr>
          <p:cNvSpPr txBox="1"/>
          <p:nvPr/>
        </p:nvSpPr>
        <p:spPr>
          <a:xfrm>
            <a:off x="5796823" y="3734474"/>
            <a:ext cx="856645" cy="369332"/>
          </a:xfrm>
          <a:prstGeom prst="rect">
            <a:avLst/>
          </a:prstGeom>
          <a:noFill/>
        </p:spPr>
        <p:txBody>
          <a:bodyPr wrap="none" rtlCol="0">
            <a:spAutoFit/>
          </a:bodyPr>
          <a:lstStyle/>
          <a:p>
            <a:r>
              <a:rPr lang="en-IT" dirty="0"/>
              <a:t>T</a:t>
            </a:r>
            <a:r>
              <a:rPr lang="en-GB" dirty="0"/>
              <a:t>e</a:t>
            </a:r>
            <a:r>
              <a:rPr lang="en-IT" dirty="0"/>
              <a:t>am 5</a:t>
            </a:r>
          </a:p>
        </p:txBody>
      </p:sp>
      <p:pic>
        <p:nvPicPr>
          <p:cNvPr id="25" name="Picture 24" descr="A qr code on a white background&#10;&#10;Description automatically generated">
            <a:extLst>
              <a:ext uri="{FF2B5EF4-FFF2-40B4-BE49-F238E27FC236}">
                <a16:creationId xmlns:a16="http://schemas.microsoft.com/office/drawing/2014/main" id="{5E386C56-382A-9F88-7DDD-0884BD24F5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5851" y="1478982"/>
            <a:ext cx="1655840" cy="1655840"/>
          </a:xfrm>
          <a:prstGeom prst="rect">
            <a:avLst/>
          </a:prstGeom>
        </p:spPr>
      </p:pic>
      <p:pic>
        <p:nvPicPr>
          <p:cNvPr id="27" name="Picture 26" descr="A qr code on a white background&#10;&#10;Description automatically generated">
            <a:extLst>
              <a:ext uri="{FF2B5EF4-FFF2-40B4-BE49-F238E27FC236}">
                <a16:creationId xmlns:a16="http://schemas.microsoft.com/office/drawing/2014/main" id="{8A4605DA-C8F1-DF2E-B51C-C71AC27259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1772" y="1450550"/>
            <a:ext cx="1655840" cy="1655840"/>
          </a:xfrm>
          <a:prstGeom prst="rect">
            <a:avLst/>
          </a:prstGeom>
        </p:spPr>
      </p:pic>
      <p:pic>
        <p:nvPicPr>
          <p:cNvPr id="29" name="Picture 28" descr="A qr code on a white background&#10;&#10;Description automatically generated">
            <a:extLst>
              <a:ext uri="{FF2B5EF4-FFF2-40B4-BE49-F238E27FC236}">
                <a16:creationId xmlns:a16="http://schemas.microsoft.com/office/drawing/2014/main" id="{8CF6D09D-AEE6-5047-74F3-7E43600A16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7225" y="4065369"/>
            <a:ext cx="1655839" cy="1655839"/>
          </a:xfrm>
          <a:prstGeom prst="rect">
            <a:avLst/>
          </a:prstGeom>
        </p:spPr>
      </p:pic>
      <p:sp>
        <p:nvSpPr>
          <p:cNvPr id="4" name="TextBox 3">
            <a:extLst>
              <a:ext uri="{FF2B5EF4-FFF2-40B4-BE49-F238E27FC236}">
                <a16:creationId xmlns:a16="http://schemas.microsoft.com/office/drawing/2014/main" id="{EFCD740A-D2FD-05FE-2A26-C04982F919D6}"/>
              </a:ext>
            </a:extLst>
          </p:cNvPr>
          <p:cNvSpPr txBox="1"/>
          <p:nvPr/>
        </p:nvSpPr>
        <p:spPr>
          <a:xfrm>
            <a:off x="714163" y="3114426"/>
            <a:ext cx="2522476" cy="369332"/>
          </a:xfrm>
          <a:prstGeom prst="rect">
            <a:avLst/>
          </a:prstGeom>
          <a:noFill/>
        </p:spPr>
        <p:txBody>
          <a:bodyPr wrap="square">
            <a:spAutoFit/>
          </a:bodyPr>
          <a:lstStyle/>
          <a:p>
            <a:r>
              <a:rPr lang="en-IT" dirty="0"/>
              <a:t>https://bit.ly/3Xu31ea</a:t>
            </a:r>
          </a:p>
        </p:txBody>
      </p:sp>
      <p:sp>
        <p:nvSpPr>
          <p:cNvPr id="5" name="TextBox 4">
            <a:extLst>
              <a:ext uri="{FF2B5EF4-FFF2-40B4-BE49-F238E27FC236}">
                <a16:creationId xmlns:a16="http://schemas.microsoft.com/office/drawing/2014/main" id="{6853B954-7760-796D-0334-D629ED5AE6AE}"/>
              </a:ext>
            </a:extLst>
          </p:cNvPr>
          <p:cNvSpPr txBox="1"/>
          <p:nvPr/>
        </p:nvSpPr>
        <p:spPr>
          <a:xfrm>
            <a:off x="3274347" y="3130443"/>
            <a:ext cx="2522476" cy="369332"/>
          </a:xfrm>
          <a:prstGeom prst="rect">
            <a:avLst/>
          </a:prstGeom>
          <a:noFill/>
        </p:spPr>
        <p:txBody>
          <a:bodyPr wrap="square">
            <a:spAutoFit/>
          </a:bodyPr>
          <a:lstStyle/>
          <a:p>
            <a:r>
              <a:rPr lang="en-GB" dirty="0"/>
              <a:t>https://</a:t>
            </a:r>
            <a:r>
              <a:rPr lang="en-GB" dirty="0" err="1"/>
              <a:t>bit.ly</a:t>
            </a:r>
            <a:r>
              <a:rPr lang="en-GB" dirty="0"/>
              <a:t>/3r842N6</a:t>
            </a:r>
            <a:endParaRPr lang="en-IT" dirty="0"/>
          </a:p>
        </p:txBody>
      </p:sp>
      <p:sp>
        <p:nvSpPr>
          <p:cNvPr id="6" name="TextBox 5">
            <a:extLst>
              <a:ext uri="{FF2B5EF4-FFF2-40B4-BE49-F238E27FC236}">
                <a16:creationId xmlns:a16="http://schemas.microsoft.com/office/drawing/2014/main" id="{3EA8CC6C-A3C0-5E25-5AC0-5BDF9DDA2115}"/>
              </a:ext>
            </a:extLst>
          </p:cNvPr>
          <p:cNvSpPr txBox="1"/>
          <p:nvPr/>
        </p:nvSpPr>
        <p:spPr>
          <a:xfrm>
            <a:off x="6148649" y="3106390"/>
            <a:ext cx="2522476" cy="369332"/>
          </a:xfrm>
          <a:prstGeom prst="rect">
            <a:avLst/>
          </a:prstGeom>
          <a:noFill/>
        </p:spPr>
        <p:txBody>
          <a:bodyPr wrap="square">
            <a:spAutoFit/>
          </a:bodyPr>
          <a:lstStyle/>
          <a:p>
            <a:r>
              <a:rPr lang="en-GB" dirty="0"/>
              <a:t>https://</a:t>
            </a:r>
            <a:r>
              <a:rPr lang="en-GB" dirty="0" err="1"/>
              <a:t>bit.ly</a:t>
            </a:r>
            <a:r>
              <a:rPr lang="en-GB" dirty="0"/>
              <a:t>/3PDiR4A</a:t>
            </a:r>
            <a:endParaRPr lang="en-IT" dirty="0"/>
          </a:p>
        </p:txBody>
      </p:sp>
      <p:sp>
        <p:nvSpPr>
          <p:cNvPr id="7" name="TextBox 6">
            <a:extLst>
              <a:ext uri="{FF2B5EF4-FFF2-40B4-BE49-F238E27FC236}">
                <a16:creationId xmlns:a16="http://schemas.microsoft.com/office/drawing/2014/main" id="{1E5C8E95-2D4F-2048-761B-E4EFA99C56FD}"/>
              </a:ext>
            </a:extLst>
          </p:cNvPr>
          <p:cNvSpPr txBox="1"/>
          <p:nvPr/>
        </p:nvSpPr>
        <p:spPr>
          <a:xfrm>
            <a:off x="1796258" y="5679208"/>
            <a:ext cx="2522476" cy="369332"/>
          </a:xfrm>
          <a:prstGeom prst="rect">
            <a:avLst/>
          </a:prstGeom>
          <a:noFill/>
        </p:spPr>
        <p:txBody>
          <a:bodyPr wrap="square">
            <a:spAutoFit/>
          </a:bodyPr>
          <a:lstStyle/>
          <a:p>
            <a:r>
              <a:rPr lang="en-GB" dirty="0"/>
              <a:t>https://</a:t>
            </a:r>
            <a:r>
              <a:rPr lang="en-GB" dirty="0" err="1"/>
              <a:t>bit.ly</a:t>
            </a:r>
            <a:r>
              <a:rPr lang="en-GB" dirty="0"/>
              <a:t>/46uTwzu</a:t>
            </a:r>
            <a:endParaRPr lang="en-IT" dirty="0"/>
          </a:p>
        </p:txBody>
      </p:sp>
      <p:sp>
        <p:nvSpPr>
          <p:cNvPr id="8" name="TextBox 7">
            <a:extLst>
              <a:ext uri="{FF2B5EF4-FFF2-40B4-BE49-F238E27FC236}">
                <a16:creationId xmlns:a16="http://schemas.microsoft.com/office/drawing/2014/main" id="{6AFBD9DD-1086-0DBC-2FE5-7589E0A66C86}"/>
              </a:ext>
            </a:extLst>
          </p:cNvPr>
          <p:cNvSpPr txBox="1"/>
          <p:nvPr/>
        </p:nvSpPr>
        <p:spPr>
          <a:xfrm>
            <a:off x="5050534" y="5679208"/>
            <a:ext cx="2522476" cy="369332"/>
          </a:xfrm>
          <a:prstGeom prst="rect">
            <a:avLst/>
          </a:prstGeom>
          <a:noFill/>
        </p:spPr>
        <p:txBody>
          <a:bodyPr wrap="square">
            <a:spAutoFit/>
          </a:bodyPr>
          <a:lstStyle/>
          <a:p>
            <a:r>
              <a:rPr lang="en-GB" dirty="0"/>
              <a:t>https://</a:t>
            </a:r>
            <a:r>
              <a:rPr lang="en-GB" dirty="0" err="1"/>
              <a:t>bit.ly</a:t>
            </a:r>
            <a:r>
              <a:rPr lang="en-GB" dirty="0"/>
              <a:t>/3CRUvfH</a:t>
            </a:r>
            <a:endParaRPr lang="en-IT" dirty="0"/>
          </a:p>
        </p:txBody>
      </p:sp>
    </p:spTree>
    <p:extLst>
      <p:ext uri="{BB962C8B-B14F-4D97-AF65-F5344CB8AC3E}">
        <p14:creationId xmlns:p14="http://schemas.microsoft.com/office/powerpoint/2010/main" val="392391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latin typeface="Open Sans" panose="020B0606030504020204" pitchFamily="34" charset="0"/>
                <a:ea typeface="Open Sans" panose="020B0606030504020204" pitchFamily="34" charset="0"/>
                <a:cs typeface="Open Sans" panose="020B0606030504020204" pitchFamily="34" charset="0"/>
              </a:rPr>
              <a:t>Considerazioni post </a:t>
            </a:r>
            <a:r>
              <a:rPr lang="it-IT" sz="3200" b="1" dirty="0" err="1">
                <a:latin typeface="Open Sans" panose="020B0606030504020204" pitchFamily="34" charset="0"/>
                <a:ea typeface="Open Sans" panose="020B0606030504020204" pitchFamily="34" charset="0"/>
                <a:cs typeface="Open Sans" panose="020B0606030504020204" pitchFamily="34" charset="0"/>
              </a:rPr>
              <a:t>deploy</a:t>
            </a:r>
            <a:endParaRPr lang="it-IT"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4098" name="Picture 2" descr="ubriaco - Serial Minds - Serie tv, telefilm, episodi">
            <a:extLst>
              <a:ext uri="{FF2B5EF4-FFF2-40B4-BE49-F238E27FC236}">
                <a16:creationId xmlns:a16="http://schemas.microsoft.com/office/drawing/2014/main" id="{2590B306-E68A-538B-FE79-51EC6F24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 y="1576328"/>
            <a:ext cx="7362706" cy="413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687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2" name="Titolo 5">
            <a:extLst>
              <a:ext uri="{FF2B5EF4-FFF2-40B4-BE49-F238E27FC236}">
                <a16:creationId xmlns:a16="http://schemas.microsoft.com/office/drawing/2014/main" id="{6C222E50-6BA7-55FF-4E3B-AED7DCA63AEC}"/>
              </a:ext>
            </a:extLst>
          </p:cNvPr>
          <p:cNvSpPr txBox="1">
            <a:spLocks/>
          </p:cNvSpPr>
          <p:nvPr/>
        </p:nvSpPr>
        <p:spPr>
          <a:xfrm>
            <a:off x="472875" y="778004"/>
            <a:ext cx="8198250" cy="109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err="1">
                <a:latin typeface="Open Sans" panose="020B0606030504020204" pitchFamily="34" charset="0"/>
                <a:ea typeface="Open Sans" panose="020B0606030504020204" pitchFamily="34" charset="0"/>
                <a:cs typeface="Open Sans" panose="020B0606030504020204" pitchFamily="34" charset="0"/>
              </a:rPr>
              <a:t>Kubernetes</a:t>
            </a:r>
            <a:r>
              <a:rPr lang="it-IT" sz="3200" b="1" dirty="0">
                <a:latin typeface="Open Sans" panose="020B0606030504020204" pitchFamily="34" charset="0"/>
                <a:ea typeface="Open Sans" panose="020B0606030504020204" pitchFamily="34" charset="0"/>
                <a:cs typeface="Open Sans" panose="020B0606030504020204" pitchFamily="34" charset="0"/>
              </a:rPr>
              <a:t>: Worth </a:t>
            </a:r>
            <a:r>
              <a:rPr lang="it-IT" sz="3200" b="1" dirty="0" err="1">
                <a:latin typeface="Open Sans" panose="020B0606030504020204" pitchFamily="34" charset="0"/>
                <a:ea typeface="Open Sans" panose="020B0606030504020204" pitchFamily="34" charset="0"/>
                <a:cs typeface="Open Sans" panose="020B0606030504020204" pitchFamily="34" charset="0"/>
              </a:rPr>
              <a:t>it</a:t>
            </a:r>
            <a:r>
              <a:rPr lang="it-IT" sz="3200" b="1" dirty="0">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a:extLst>
              <a:ext uri="{FF2B5EF4-FFF2-40B4-BE49-F238E27FC236}">
                <a16:creationId xmlns:a16="http://schemas.microsoft.com/office/drawing/2014/main" id="{56AEA218-69A1-9D69-F8AC-F96A5B79A52F}"/>
              </a:ext>
            </a:extLst>
          </p:cNvPr>
          <p:cNvPicPr>
            <a:picLocks noChangeAspect="1"/>
          </p:cNvPicPr>
          <p:nvPr/>
        </p:nvPicPr>
        <p:blipFill>
          <a:blip r:embed="rId3"/>
          <a:stretch>
            <a:fillRect/>
          </a:stretch>
        </p:blipFill>
        <p:spPr>
          <a:xfrm>
            <a:off x="369443" y="2560703"/>
            <a:ext cx="8405114" cy="1736594"/>
          </a:xfrm>
          <a:prstGeom prst="rect">
            <a:avLst/>
          </a:prstGeom>
        </p:spPr>
      </p:pic>
    </p:spTree>
    <p:extLst>
      <p:ext uri="{BB962C8B-B14F-4D97-AF65-F5344CB8AC3E}">
        <p14:creationId xmlns:p14="http://schemas.microsoft.com/office/powerpoint/2010/main" val="2195377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13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6" name="Picture 2" descr="Integrating Invicti Enterprise with GitHub Actions | Invicti">
            <a:extLst>
              <a:ext uri="{FF2B5EF4-FFF2-40B4-BE49-F238E27FC236}">
                <a16:creationId xmlns:a16="http://schemas.microsoft.com/office/drawing/2014/main" id="{AA8F259B-1473-6B19-63D3-241C2CBFA4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 container registry?. Container registries are repositories… | by  Future Techno India | Medium">
            <a:extLst>
              <a:ext uri="{FF2B5EF4-FFF2-40B4-BE49-F238E27FC236}">
                <a16:creationId xmlns:a16="http://schemas.microsoft.com/office/drawing/2014/main" id="{8C704033-F36E-1C7F-4DFD-F4EF2E0A7B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K8s. Concludiamo con Kubernetes! - ManageEngine Blog Italia">
            <a:extLst>
              <a:ext uri="{FF2B5EF4-FFF2-40B4-BE49-F238E27FC236}">
                <a16:creationId xmlns:a16="http://schemas.microsoft.com/office/drawing/2014/main" id="{D6977C2E-AE37-24D7-12D2-A9F86B5F34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ractical introduction to Docker containers | Red Hat Developer">
            <a:extLst>
              <a:ext uri="{FF2B5EF4-FFF2-40B4-BE49-F238E27FC236}">
                <a16:creationId xmlns:a16="http://schemas.microsoft.com/office/drawing/2014/main" id="{22E4D1AF-316D-90BF-ADF4-C9D2E2D8F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grating Invicti Enterprise with GitHub Actions | Invicti">
            <a:extLst>
              <a:ext uri="{FF2B5EF4-FFF2-40B4-BE49-F238E27FC236}">
                <a16:creationId xmlns:a16="http://schemas.microsoft.com/office/drawing/2014/main" id="{C543A24B-E197-4C1B-2200-B0D84867F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container registry?. Container registries are repositories… | by  Future Techno India | Medium">
            <a:extLst>
              <a:ext uri="{FF2B5EF4-FFF2-40B4-BE49-F238E27FC236}">
                <a16:creationId xmlns:a16="http://schemas.microsoft.com/office/drawing/2014/main" id="{A06CCF45-EA90-1004-5235-FE43CCACCE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071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3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practical introduction to Docker containers | Red Hat Developer">
            <a:extLst>
              <a:ext uri="{FF2B5EF4-FFF2-40B4-BE49-F238E27FC236}">
                <a16:creationId xmlns:a16="http://schemas.microsoft.com/office/drawing/2014/main" id="{65DC40D8-FD7D-673E-D47C-0F710D5103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5231" y="4035853"/>
            <a:ext cx="1158240" cy="95799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8198" name="Picture 6" descr="K8s. Concludiamo con Kubernetes! - ManageEngine Blog Italia">
            <a:extLst>
              <a:ext uri="{FF2B5EF4-FFF2-40B4-BE49-F238E27FC236}">
                <a16:creationId xmlns:a16="http://schemas.microsoft.com/office/drawing/2014/main" id="{22984083-FE2B-B9F4-E217-B0B35056F6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791" y="4961172"/>
            <a:ext cx="2204720" cy="1146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K8s. Concludiamo con Kubernetes! - ManageEngine Blog Italia">
            <a:extLst>
              <a:ext uri="{FF2B5EF4-FFF2-40B4-BE49-F238E27FC236}">
                <a16:creationId xmlns:a16="http://schemas.microsoft.com/office/drawing/2014/main" id="{2A3AE9CB-7CBD-0438-305E-D04129D168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5423774" y="5120759"/>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9A8555-BD7F-C5C5-153C-D166C1622D78}"/>
              </a:ext>
            </a:extLst>
          </p:cNvPr>
          <p:cNvSpPr txBox="1"/>
          <p:nvPr/>
        </p:nvSpPr>
        <p:spPr>
          <a:xfrm>
            <a:off x="5202705" y="5972532"/>
            <a:ext cx="1479507" cy="369332"/>
          </a:xfrm>
          <a:prstGeom prst="rect">
            <a:avLst/>
          </a:prstGeom>
          <a:noFill/>
        </p:spPr>
        <p:txBody>
          <a:bodyPr wrap="square" rtlCol="0">
            <a:spAutoFit/>
          </a:bodyPr>
          <a:lstStyle/>
          <a:p>
            <a:r>
              <a:rPr lang="en-IT" dirty="0"/>
              <a:t>Deployment</a:t>
            </a:r>
          </a:p>
        </p:txBody>
      </p:sp>
      <p:pic>
        <p:nvPicPr>
          <p:cNvPr id="7" name="Picture 6" descr="K8s. Concludiamo con Kubernetes! - ManageEngine Blog Italia">
            <a:extLst>
              <a:ext uri="{FF2B5EF4-FFF2-40B4-BE49-F238E27FC236}">
                <a16:creationId xmlns:a16="http://schemas.microsoft.com/office/drawing/2014/main" id="{B8FB4538-3E94-9D6D-3D49-69C2AEB62D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6621013" y="4800524"/>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50C7CE-6AE4-236E-4FDF-877512F31234}"/>
              </a:ext>
            </a:extLst>
          </p:cNvPr>
          <p:cNvSpPr txBox="1"/>
          <p:nvPr/>
        </p:nvSpPr>
        <p:spPr>
          <a:xfrm>
            <a:off x="6728102" y="5677466"/>
            <a:ext cx="656318" cy="369332"/>
          </a:xfrm>
          <a:prstGeom prst="rect">
            <a:avLst/>
          </a:prstGeom>
          <a:noFill/>
        </p:spPr>
        <p:txBody>
          <a:bodyPr wrap="square" rtlCol="0">
            <a:spAutoFit/>
          </a:bodyPr>
          <a:lstStyle/>
          <a:p>
            <a:r>
              <a:rPr lang="en-IT" dirty="0"/>
              <a:t>Pods</a:t>
            </a:r>
          </a:p>
        </p:txBody>
      </p:sp>
      <p:pic>
        <p:nvPicPr>
          <p:cNvPr id="9" name="Picture 8" descr="K8s. Concludiamo con Kubernetes! - ManageEngine Blog Italia">
            <a:extLst>
              <a:ext uri="{FF2B5EF4-FFF2-40B4-BE49-F238E27FC236}">
                <a16:creationId xmlns:a16="http://schemas.microsoft.com/office/drawing/2014/main" id="{F92184DB-7091-2B17-5412-B5736968B9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7791387" y="3874485"/>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B50C3-EF90-6DC7-1664-142F6E513688}"/>
              </a:ext>
            </a:extLst>
          </p:cNvPr>
          <p:cNvSpPr txBox="1"/>
          <p:nvPr/>
        </p:nvSpPr>
        <p:spPr>
          <a:xfrm>
            <a:off x="7898476" y="4751427"/>
            <a:ext cx="656318" cy="369332"/>
          </a:xfrm>
          <a:prstGeom prst="rect">
            <a:avLst/>
          </a:prstGeom>
          <a:noFill/>
        </p:spPr>
        <p:txBody>
          <a:bodyPr wrap="square" rtlCol="0">
            <a:spAutoFit/>
          </a:bodyPr>
          <a:lstStyle/>
          <a:p>
            <a:r>
              <a:rPr lang="en-IT" dirty="0"/>
              <a:t>Nodi</a:t>
            </a:r>
          </a:p>
        </p:txBody>
      </p:sp>
      <p:pic>
        <p:nvPicPr>
          <p:cNvPr id="11" name="Picture 10" descr="K8s. Concludiamo con Kubernetes! - ManageEngine Blog Italia">
            <a:extLst>
              <a:ext uri="{FF2B5EF4-FFF2-40B4-BE49-F238E27FC236}">
                <a16:creationId xmlns:a16="http://schemas.microsoft.com/office/drawing/2014/main" id="{3F52E4E3-D519-EDDD-B526-976E3A609D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432" r="31084" b="30446"/>
          <a:stretch/>
        </p:blipFill>
        <p:spPr bwMode="auto">
          <a:xfrm>
            <a:off x="2887849" y="5159596"/>
            <a:ext cx="870497" cy="7976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F427FF-9B11-284F-815C-54FF43BB9BBD}"/>
              </a:ext>
            </a:extLst>
          </p:cNvPr>
          <p:cNvSpPr txBox="1"/>
          <p:nvPr/>
        </p:nvSpPr>
        <p:spPr>
          <a:xfrm>
            <a:off x="2515173" y="6007066"/>
            <a:ext cx="1521729" cy="369332"/>
          </a:xfrm>
          <a:prstGeom prst="rect">
            <a:avLst/>
          </a:prstGeom>
          <a:noFill/>
        </p:spPr>
        <p:txBody>
          <a:bodyPr wrap="square" rtlCol="0">
            <a:spAutoFit/>
          </a:bodyPr>
          <a:lstStyle/>
          <a:p>
            <a:r>
              <a:rPr lang="en-IT" dirty="0"/>
              <a:t>LoadBalancer</a:t>
            </a:r>
          </a:p>
        </p:txBody>
      </p:sp>
      <p:pic>
        <p:nvPicPr>
          <p:cNvPr id="13" name="Picture 2" descr="Integrating Invicti Enterprise with GitHub Actions | Invicti">
            <a:extLst>
              <a:ext uri="{FF2B5EF4-FFF2-40B4-BE49-F238E27FC236}">
                <a16:creationId xmlns:a16="http://schemas.microsoft.com/office/drawing/2014/main" id="{0F06A7AC-F681-BB45-0A78-BFC9068F1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3311" y="394746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at is a container registry?. Container registries are repositories… | by  Future Techno India | Medium">
            <a:extLst>
              <a:ext uri="{FF2B5EF4-FFF2-40B4-BE49-F238E27FC236}">
                <a16:creationId xmlns:a16="http://schemas.microsoft.com/office/drawing/2014/main" id="{59984F9B-BF14-05D0-B9BB-795574F235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5268" y="412865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luster Autoscaler and Horizontal Pod Autoscaler for on-premise Kubernetes  Clusters | by Jonathan Chin | Medium">
            <a:extLst>
              <a:ext uri="{FF2B5EF4-FFF2-40B4-BE49-F238E27FC236}">
                <a16:creationId xmlns:a16="http://schemas.microsoft.com/office/drawing/2014/main" id="{0CB0B24E-2211-6A97-9C9F-184B75E085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1510" y="4487944"/>
            <a:ext cx="1264961" cy="126760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2B17F8F-6A96-D8A6-8115-39437A0ED939}"/>
              </a:ext>
            </a:extLst>
          </p:cNvPr>
          <p:cNvSpPr txBox="1"/>
          <p:nvPr/>
        </p:nvSpPr>
        <p:spPr>
          <a:xfrm>
            <a:off x="7491510" y="5792626"/>
            <a:ext cx="1268937" cy="369332"/>
          </a:xfrm>
          <a:prstGeom prst="rect">
            <a:avLst/>
          </a:prstGeom>
          <a:noFill/>
        </p:spPr>
        <p:txBody>
          <a:bodyPr wrap="none" rtlCol="0">
            <a:spAutoFit/>
          </a:bodyPr>
          <a:lstStyle/>
          <a:p>
            <a:r>
              <a:rPr lang="en-IT" dirty="0"/>
              <a:t>Autoscaling</a:t>
            </a:r>
          </a:p>
        </p:txBody>
      </p:sp>
    </p:spTree>
    <p:extLst>
      <p:ext uri="{BB962C8B-B14F-4D97-AF65-F5344CB8AC3E}">
        <p14:creationId xmlns:p14="http://schemas.microsoft.com/office/powerpoint/2010/main" val="3935445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Tree>
    <p:extLst>
      <p:ext uri="{BB962C8B-B14F-4D97-AF65-F5344CB8AC3E}">
        <p14:creationId xmlns:p14="http://schemas.microsoft.com/office/powerpoint/2010/main" val="246540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2" name="Ovale 1">
            <a:extLst>
              <a:ext uri="{FF2B5EF4-FFF2-40B4-BE49-F238E27FC236}">
                <a16:creationId xmlns:a16="http://schemas.microsoft.com/office/drawing/2014/main" id="{C6719FE8-1925-B20E-68DE-09292845054B}"/>
              </a:ext>
            </a:extLst>
          </p:cNvPr>
          <p:cNvSpPr/>
          <p:nvPr/>
        </p:nvSpPr>
        <p:spPr bwMode="auto">
          <a:xfrm>
            <a:off x="4793353" y="471113"/>
            <a:ext cx="3160202" cy="20995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lowest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level</a:t>
            </a:r>
            <a:r>
              <a:rPr lang="it-IT" dirty="0">
                <a:gradFill>
                  <a:gsLst>
                    <a:gs pos="0">
                      <a:srgbClr val="FFFFFF"/>
                    </a:gs>
                    <a:gs pos="100000">
                      <a:srgbClr val="FFFFFF"/>
                    </a:gs>
                  </a:gsLst>
                  <a:lin ang="5400000" scaled="0"/>
                </a:gradFill>
                <a:ea typeface="Segoe UI" pitchFamily="34" charset="0"/>
                <a:cs typeface="Segoe UI" pitchFamily="34" charset="0"/>
              </a:rPr>
              <a:t> of knowledge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when</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we</a:t>
            </a:r>
            <a:r>
              <a:rPr lang="it-IT" dirty="0">
                <a:gradFill>
                  <a:gsLst>
                    <a:gs pos="0">
                      <a:srgbClr val="FFFFFF"/>
                    </a:gs>
                    <a:gs pos="100000">
                      <a:srgbClr val="FFFFFF"/>
                    </a:gs>
                  </a:gsLst>
                  <a:lin ang="5400000" scaled="0"/>
                </a:gradFill>
                <a:ea typeface="Segoe UI" pitchFamily="34" charset="0"/>
                <a:cs typeface="Segoe UI" pitchFamily="34" charset="0"/>
              </a:rPr>
              <a:t> make a </a:t>
            </a:r>
            <a:r>
              <a:rPr lang="it-IT" dirty="0" err="1">
                <a:gradFill>
                  <a:gsLst>
                    <a:gs pos="0">
                      <a:srgbClr val="FFFFFF"/>
                    </a:gs>
                    <a:gs pos="100000">
                      <a:srgbClr val="FFFFFF"/>
                    </a:gs>
                  </a:gsLst>
                  <a:lin ang="5400000" scaled="0"/>
                </a:gradFill>
                <a:ea typeface="Segoe UI" pitchFamily="34" charset="0"/>
                <a:cs typeface="Segoe UI" pitchFamily="34" charset="0"/>
              </a:rPr>
              <a:t>lot</a:t>
            </a:r>
            <a:r>
              <a:rPr lang="it-IT" dirty="0">
                <a:gradFill>
                  <a:gsLst>
                    <a:gs pos="0">
                      <a:srgbClr val="FFFFFF"/>
                    </a:gs>
                    <a:gs pos="100000">
                      <a:srgbClr val="FFFFFF"/>
                    </a:gs>
                  </a:gsLst>
                  <a:lin ang="5400000" scaled="0"/>
                </a:gradFill>
                <a:ea typeface="Segoe UI" pitchFamily="34" charset="0"/>
                <a:cs typeface="Segoe UI" pitchFamily="34" charset="0"/>
              </a:rPr>
              <a:t> of </a:t>
            </a:r>
            <a:r>
              <a:rPr lang="it-IT" dirty="0" err="1">
                <a:gradFill>
                  <a:gsLst>
                    <a:gs pos="0">
                      <a:srgbClr val="FFFFFF"/>
                    </a:gs>
                    <a:gs pos="100000">
                      <a:srgbClr val="FFFFFF"/>
                    </a:gs>
                  </a:gsLst>
                  <a:lin ang="5400000" scaled="0"/>
                </a:gradFill>
                <a:ea typeface="Segoe UI" pitchFamily="34" charset="0"/>
                <a:cs typeface="Segoe UI" pitchFamily="34" charset="0"/>
              </a:rPr>
              <a:t>decisions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about</a:t>
            </a:r>
            <a:r>
              <a:rPr lang="it-IT" dirty="0">
                <a:gradFill>
                  <a:gsLst>
                    <a:gs pos="0">
                      <a:srgbClr val="FFFFFF"/>
                    </a:gs>
                    <a:gs pos="100000">
                      <a:srgbClr val="FFFFFF"/>
                    </a:gs>
                  </a:gsLst>
                  <a:lin ang="5400000" scaled="0"/>
                </a:gradFill>
                <a:ea typeface="Segoe UI" pitchFamily="34" charset="0"/>
                <a:cs typeface="Segoe UI" pitchFamily="34" charset="0"/>
              </a:rPr>
              <a:t> the future system</a:t>
            </a:r>
          </a:p>
        </p:txBody>
      </p:sp>
      <p:sp>
        <p:nvSpPr>
          <p:cNvPr id="5" name="Ovale 4">
            <a:extLst>
              <a:ext uri="{FF2B5EF4-FFF2-40B4-BE49-F238E27FC236}">
                <a16:creationId xmlns:a16="http://schemas.microsoft.com/office/drawing/2014/main" id="{D4BC8534-4889-393C-62A3-6DF6EBC2ED21}"/>
              </a:ext>
            </a:extLst>
          </p:cNvPr>
          <p:cNvSpPr/>
          <p:nvPr/>
        </p:nvSpPr>
        <p:spPr bwMode="auto">
          <a:xfrm>
            <a:off x="5457425" y="3429000"/>
            <a:ext cx="3332894" cy="21859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easy to make </a:t>
            </a:r>
            <a:r>
              <a:rPr lang="it-IT" dirty="0" err="1">
                <a:gradFill>
                  <a:gsLst>
                    <a:gs pos="0">
                      <a:srgbClr val="FFFFFF"/>
                    </a:gs>
                    <a:gs pos="100000">
                      <a:srgbClr val="FFFFFF"/>
                    </a:gs>
                  </a:gsLst>
                  <a:lin ang="5400000" scaled="0"/>
                </a:gradFill>
                <a:ea typeface="Segoe UI" pitchFamily="34" charset="0"/>
                <a:cs typeface="Segoe UI" pitchFamily="34" charset="0"/>
              </a:rPr>
              <a:t>things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but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it’s</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complicated</a:t>
            </a:r>
            <a:r>
              <a:rPr lang="it-IT" dirty="0">
                <a:gradFill>
                  <a:gsLst>
                    <a:gs pos="0">
                      <a:srgbClr val="FFFFFF"/>
                    </a:gs>
                    <a:gs pos="100000">
                      <a:srgbClr val="FFFFFF"/>
                    </a:gs>
                  </a:gsLst>
                  <a:lin ang="5400000" scaled="0"/>
                </a:gradFill>
                <a:ea typeface="Segoe UI" pitchFamily="34" charset="0"/>
                <a:cs typeface="Segoe UI" pitchFamily="34" charset="0"/>
              </a:rPr>
              <a:t> to make </a:t>
            </a:r>
            <a:r>
              <a:rPr lang="it-IT" dirty="0" err="1">
                <a:gradFill>
                  <a:gsLst>
                    <a:gs pos="0">
                      <a:srgbClr val="FFFFFF"/>
                    </a:gs>
                    <a:gs pos="100000">
                      <a:srgbClr val="FFFFFF"/>
                    </a:gs>
                  </a:gsLst>
                  <a:lin ang="5400000" scaled="0"/>
                </a:gradFill>
                <a:ea typeface="Segoe UI" pitchFamily="34" charset="0"/>
                <a:cs typeface="Segoe UI" pitchFamily="34" charset="0"/>
              </a:rPr>
              <a:t>them</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simple</a:t>
            </a:r>
            <a:endParaRPr lang="it-IT"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mmagine 6" descr="Immagine che contiene clipart, disegno, Cartoni animati, illustrazione&#10;&#10;Descrizione generata automaticamente">
            <a:extLst>
              <a:ext uri="{FF2B5EF4-FFF2-40B4-BE49-F238E27FC236}">
                <a16:creationId xmlns:a16="http://schemas.microsoft.com/office/drawing/2014/main" id="{0D7212DD-FA45-B2E4-6182-4082A18C2C9E}"/>
              </a:ext>
            </a:extLst>
          </p:cNvPr>
          <p:cNvPicPr>
            <a:picLocks noChangeAspect="1"/>
          </p:cNvPicPr>
          <p:nvPr/>
        </p:nvPicPr>
        <p:blipFill>
          <a:blip r:embed="rId2"/>
          <a:stretch>
            <a:fillRect/>
          </a:stretch>
        </p:blipFill>
        <p:spPr>
          <a:xfrm>
            <a:off x="177218" y="1346530"/>
            <a:ext cx="4438917" cy="3587780"/>
          </a:xfrm>
          <a:prstGeom prst="rect">
            <a:avLst/>
          </a:prstGeom>
        </p:spPr>
      </p:pic>
      <p:sp>
        <p:nvSpPr>
          <p:cNvPr id="8" name="CasellaDiTesto 7">
            <a:extLst>
              <a:ext uri="{FF2B5EF4-FFF2-40B4-BE49-F238E27FC236}">
                <a16:creationId xmlns:a16="http://schemas.microsoft.com/office/drawing/2014/main" id="{12D3E1FC-8BB7-288E-9A07-FDA956741145}"/>
              </a:ext>
            </a:extLst>
          </p:cNvPr>
          <p:cNvSpPr txBox="1"/>
          <p:nvPr/>
        </p:nvSpPr>
        <p:spPr>
          <a:xfrm>
            <a:off x="177218" y="2759433"/>
            <a:ext cx="1175495"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Monolithic</a:t>
            </a:r>
            <a:endParaRPr lang="it-IT" sz="1400" b="1" dirty="0"/>
          </a:p>
        </p:txBody>
      </p:sp>
      <p:sp>
        <p:nvSpPr>
          <p:cNvPr id="9" name="CasellaDiTesto 8">
            <a:extLst>
              <a:ext uri="{FF2B5EF4-FFF2-40B4-BE49-F238E27FC236}">
                <a16:creationId xmlns:a16="http://schemas.microsoft.com/office/drawing/2014/main" id="{7775A71F-10CF-6F5F-E26B-A96241E6F92A}"/>
              </a:ext>
            </a:extLst>
          </p:cNvPr>
          <p:cNvSpPr txBox="1"/>
          <p:nvPr/>
        </p:nvSpPr>
        <p:spPr>
          <a:xfrm>
            <a:off x="749338" y="1563616"/>
            <a:ext cx="1524000" cy="489365"/>
          </a:xfrm>
          <a:prstGeom prst="rect">
            <a:avLst/>
          </a:prstGeom>
          <a:noFill/>
        </p:spPr>
        <p:txBody>
          <a:bodyPr wrap="square" lIns="182880" tIns="146304" rIns="182880" bIns="146304" rtlCol="0">
            <a:spAutoFit/>
          </a:bodyPr>
          <a:lstStyle/>
          <a:p>
            <a:pPr>
              <a:lnSpc>
                <a:spcPct val="90000"/>
              </a:lnSpc>
              <a:spcAft>
                <a:spcPts val="600"/>
              </a:spcAft>
            </a:pPr>
            <a:r>
              <a:rPr lang="it-IT" sz="1400" b="1" dirty="0" err="1"/>
              <a:t>Microservices</a:t>
            </a:r>
            <a:endParaRPr lang="it-IT" sz="1400" b="1" dirty="0"/>
          </a:p>
        </p:txBody>
      </p:sp>
      <p:sp>
        <p:nvSpPr>
          <p:cNvPr id="13" name="CasellaDiTesto 12">
            <a:extLst>
              <a:ext uri="{FF2B5EF4-FFF2-40B4-BE49-F238E27FC236}">
                <a16:creationId xmlns:a16="http://schemas.microsoft.com/office/drawing/2014/main" id="{9368B7B9-1CD1-6C7B-3A9C-655012B4FF88}"/>
              </a:ext>
            </a:extLst>
          </p:cNvPr>
          <p:cNvSpPr txBox="1"/>
          <p:nvPr/>
        </p:nvSpPr>
        <p:spPr>
          <a:xfrm>
            <a:off x="2377261" y="1520892"/>
            <a:ext cx="121956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err="1"/>
              <a:t>Serverless</a:t>
            </a:r>
            <a:endParaRPr lang="it-IT" sz="1400" b="1" dirty="0"/>
          </a:p>
        </p:txBody>
      </p:sp>
      <p:sp>
        <p:nvSpPr>
          <p:cNvPr id="14" name="CasellaDiTesto 13">
            <a:extLst>
              <a:ext uri="{FF2B5EF4-FFF2-40B4-BE49-F238E27FC236}">
                <a16:creationId xmlns:a16="http://schemas.microsoft.com/office/drawing/2014/main" id="{04B96794-EAAC-6352-B698-5C2C46E7972D}"/>
              </a:ext>
            </a:extLst>
          </p:cNvPr>
          <p:cNvSpPr txBox="1"/>
          <p:nvPr/>
        </p:nvSpPr>
        <p:spPr>
          <a:xfrm>
            <a:off x="3563602" y="2857221"/>
            <a:ext cx="730521"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SOA</a:t>
            </a:r>
          </a:p>
        </p:txBody>
      </p:sp>
      <p:sp>
        <p:nvSpPr>
          <p:cNvPr id="15" name="CasellaDiTesto 14">
            <a:extLst>
              <a:ext uri="{FF2B5EF4-FFF2-40B4-BE49-F238E27FC236}">
                <a16:creationId xmlns:a16="http://schemas.microsoft.com/office/drawing/2014/main" id="{3FF0267E-94AE-817C-F2E4-567F30578BBE}"/>
              </a:ext>
            </a:extLst>
          </p:cNvPr>
          <p:cNvSpPr txBox="1"/>
          <p:nvPr/>
        </p:nvSpPr>
        <p:spPr>
          <a:xfrm>
            <a:off x="3725196" y="3582074"/>
            <a:ext cx="722505" cy="489365"/>
          </a:xfrm>
          <a:prstGeom prst="rect">
            <a:avLst/>
          </a:prstGeom>
          <a:noFill/>
        </p:spPr>
        <p:txBody>
          <a:bodyPr wrap="none" lIns="182880" tIns="146304" rIns="182880" bIns="146304" rtlCol="0">
            <a:spAutoFit/>
          </a:bodyPr>
          <a:lstStyle/>
          <a:p>
            <a:pPr>
              <a:lnSpc>
                <a:spcPct val="90000"/>
              </a:lnSpc>
              <a:spcAft>
                <a:spcPts val="600"/>
              </a:spcAft>
            </a:pPr>
            <a:r>
              <a:rPr lang="it-IT" sz="1400" b="1" dirty="0"/>
              <a:t>EDA</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Tree>
    <p:extLst>
      <p:ext uri="{BB962C8B-B14F-4D97-AF65-F5344CB8AC3E}">
        <p14:creationId xmlns:p14="http://schemas.microsoft.com/office/powerpoint/2010/main" val="8755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3016342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Tree>
    <p:extLst>
      <p:ext uri="{BB962C8B-B14F-4D97-AF65-F5344CB8AC3E}">
        <p14:creationId xmlns:p14="http://schemas.microsoft.com/office/powerpoint/2010/main" val="67431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99BD663-DAE5-17B4-A192-1E07904A6009}"/>
              </a:ext>
            </a:extLst>
          </p:cNvPr>
          <p:cNvSpPr txBox="1"/>
          <p:nvPr/>
        </p:nvSpPr>
        <p:spPr>
          <a:xfrm rot="21217310">
            <a:off x="3019017" y="4109793"/>
            <a:ext cx="4370299" cy="369332"/>
          </a:xfrm>
          <a:prstGeom prst="rect">
            <a:avLst/>
          </a:prstGeom>
          <a:noFill/>
        </p:spPr>
        <p:txBody>
          <a:bodyPr wrap="none" rtlCol="0">
            <a:spAutoFit/>
          </a:bodyPr>
          <a:lstStyle/>
          <a:p>
            <a:r>
              <a:rPr lang="en-IT" dirty="0"/>
              <a:t>Ma come si monitora un cluster kubernetes?</a:t>
            </a:r>
          </a:p>
        </p:txBody>
      </p:sp>
      <p:sp>
        <p:nvSpPr>
          <p:cNvPr id="21" name="TextBox 20">
            <a:extLst>
              <a:ext uri="{FF2B5EF4-FFF2-40B4-BE49-F238E27FC236}">
                <a16:creationId xmlns:a16="http://schemas.microsoft.com/office/drawing/2014/main" id="{CF6A7BF4-1543-C42C-1C8F-09DAE6EECE47}"/>
              </a:ext>
            </a:extLst>
          </p:cNvPr>
          <p:cNvSpPr txBox="1"/>
          <p:nvPr/>
        </p:nvSpPr>
        <p:spPr>
          <a:xfrm rot="822248">
            <a:off x="2327602" y="4822909"/>
            <a:ext cx="3122458" cy="369332"/>
          </a:xfrm>
          <a:prstGeom prst="rect">
            <a:avLst/>
          </a:prstGeom>
          <a:noFill/>
        </p:spPr>
        <p:txBody>
          <a:bodyPr wrap="none" rtlCol="0">
            <a:spAutoFit/>
          </a:bodyPr>
          <a:lstStyle/>
          <a:p>
            <a:r>
              <a:rPr lang="en-IT" dirty="0"/>
              <a:t>Ok ma quanti nodi mi servono?</a:t>
            </a:r>
          </a:p>
        </p:txBody>
      </p:sp>
      <p:sp>
        <p:nvSpPr>
          <p:cNvPr id="22" name="TextBox 21">
            <a:extLst>
              <a:ext uri="{FF2B5EF4-FFF2-40B4-BE49-F238E27FC236}">
                <a16:creationId xmlns:a16="http://schemas.microsoft.com/office/drawing/2014/main" id="{8743A701-63BA-459F-6249-77B2AACB0887}"/>
              </a:ext>
            </a:extLst>
          </p:cNvPr>
          <p:cNvSpPr txBox="1"/>
          <p:nvPr/>
        </p:nvSpPr>
        <p:spPr>
          <a:xfrm rot="20927638">
            <a:off x="2366964" y="5498872"/>
            <a:ext cx="3797899" cy="369332"/>
          </a:xfrm>
          <a:prstGeom prst="rect">
            <a:avLst/>
          </a:prstGeom>
          <a:noFill/>
        </p:spPr>
        <p:txBody>
          <a:bodyPr wrap="none" rtlCol="0">
            <a:spAutoFit/>
          </a:bodyPr>
          <a:lstStyle/>
          <a:p>
            <a:r>
              <a:rPr lang="en-IT" dirty="0"/>
              <a:t>Che cappero erano le risorse di prima?</a:t>
            </a:r>
          </a:p>
        </p:txBody>
      </p:sp>
      <p:sp>
        <p:nvSpPr>
          <p:cNvPr id="23" name="TextBox 22">
            <a:extLst>
              <a:ext uri="{FF2B5EF4-FFF2-40B4-BE49-F238E27FC236}">
                <a16:creationId xmlns:a16="http://schemas.microsoft.com/office/drawing/2014/main" id="{55C366EC-AF34-6E3E-A3B7-A4552EE9FAEC}"/>
              </a:ext>
            </a:extLst>
          </p:cNvPr>
          <p:cNvSpPr txBox="1"/>
          <p:nvPr/>
        </p:nvSpPr>
        <p:spPr>
          <a:xfrm rot="1406264">
            <a:off x="5726922" y="5372186"/>
            <a:ext cx="2608150" cy="369332"/>
          </a:xfrm>
          <a:prstGeom prst="rect">
            <a:avLst/>
          </a:prstGeom>
          <a:noFill/>
        </p:spPr>
        <p:txBody>
          <a:bodyPr wrap="none" rtlCol="0">
            <a:spAutoFit/>
          </a:bodyPr>
          <a:lstStyle/>
          <a:p>
            <a:r>
              <a:rPr lang="en-IT" dirty="0"/>
              <a:t>Ma la security sul cluster?</a:t>
            </a:r>
          </a:p>
        </p:txBody>
      </p:sp>
      <p:sp>
        <p:nvSpPr>
          <p:cNvPr id="24" name="TextBox 23">
            <a:extLst>
              <a:ext uri="{FF2B5EF4-FFF2-40B4-BE49-F238E27FC236}">
                <a16:creationId xmlns:a16="http://schemas.microsoft.com/office/drawing/2014/main" id="{EAED2EE2-E00E-C097-4F0D-70BFACFEBA72}"/>
              </a:ext>
            </a:extLst>
          </p:cNvPr>
          <p:cNvSpPr txBox="1"/>
          <p:nvPr/>
        </p:nvSpPr>
        <p:spPr>
          <a:xfrm>
            <a:off x="6641930" y="4514850"/>
            <a:ext cx="2488498" cy="923330"/>
          </a:xfrm>
          <a:prstGeom prst="rect">
            <a:avLst/>
          </a:prstGeom>
          <a:noFill/>
        </p:spPr>
        <p:txBody>
          <a:bodyPr wrap="square" rtlCol="0">
            <a:spAutoFit/>
          </a:bodyPr>
          <a:lstStyle/>
          <a:p>
            <a:r>
              <a:rPr lang="en-IT" dirty="0"/>
              <a:t>Ma se poi il tipo che sa fare</a:t>
            </a:r>
          </a:p>
          <a:p>
            <a:r>
              <a:rPr lang="en-IT" dirty="0"/>
              <a:t> il deploy è in vacanza?</a:t>
            </a:r>
          </a:p>
        </p:txBody>
      </p:sp>
      <p:sp>
        <p:nvSpPr>
          <p:cNvPr id="25" name="TextBox 24">
            <a:extLst>
              <a:ext uri="{FF2B5EF4-FFF2-40B4-BE49-F238E27FC236}">
                <a16:creationId xmlns:a16="http://schemas.microsoft.com/office/drawing/2014/main" id="{04ECE254-5764-7DED-CC82-8A84D25796DD}"/>
              </a:ext>
            </a:extLst>
          </p:cNvPr>
          <p:cNvSpPr txBox="1"/>
          <p:nvPr/>
        </p:nvSpPr>
        <p:spPr>
          <a:xfrm>
            <a:off x="4267997" y="5958604"/>
            <a:ext cx="2986138" cy="369332"/>
          </a:xfrm>
          <a:prstGeom prst="rect">
            <a:avLst/>
          </a:prstGeom>
          <a:noFill/>
        </p:spPr>
        <p:txBody>
          <a:bodyPr wrap="none" rtlCol="0">
            <a:spAutoFit/>
          </a:bodyPr>
          <a:lstStyle/>
          <a:p>
            <a:r>
              <a:rPr lang="en-IT" dirty="0"/>
              <a:t>Se mi cade la birra sul codice?</a:t>
            </a:r>
          </a:p>
        </p:txBody>
      </p:sp>
      <p:sp>
        <p:nvSpPr>
          <p:cNvPr id="26" name="TextBox 25">
            <a:extLst>
              <a:ext uri="{FF2B5EF4-FFF2-40B4-BE49-F238E27FC236}">
                <a16:creationId xmlns:a16="http://schemas.microsoft.com/office/drawing/2014/main" id="{9B6FA0CB-5E0A-27C2-CB6C-C1AB7A8CFB8D}"/>
              </a:ext>
            </a:extLst>
          </p:cNvPr>
          <p:cNvSpPr txBox="1"/>
          <p:nvPr/>
        </p:nvSpPr>
        <p:spPr>
          <a:xfrm>
            <a:off x="3654960" y="4539374"/>
            <a:ext cx="3001656" cy="369332"/>
          </a:xfrm>
          <a:prstGeom prst="rect">
            <a:avLst/>
          </a:prstGeom>
          <a:noFill/>
        </p:spPr>
        <p:txBody>
          <a:bodyPr wrap="none" rtlCol="0">
            <a:spAutoFit/>
          </a:bodyPr>
          <a:lstStyle/>
          <a:p>
            <a:r>
              <a:rPr lang="en-IT" dirty="0"/>
              <a:t>Ma </a:t>
            </a:r>
            <a:r>
              <a:rPr lang="en-GB" dirty="0" err="1"/>
              <a:t>i</a:t>
            </a:r>
            <a:r>
              <a:rPr lang="en-GB" dirty="0"/>
              <a:t> log dove </a:t>
            </a:r>
            <a:r>
              <a:rPr lang="en-GB" dirty="0" err="1"/>
              <a:t>cappero</a:t>
            </a:r>
            <a:r>
              <a:rPr lang="en-GB" dirty="0"/>
              <a:t> </a:t>
            </a:r>
            <a:r>
              <a:rPr lang="en-GB" dirty="0" err="1"/>
              <a:t>vanno</a:t>
            </a:r>
            <a:r>
              <a:rPr lang="en-GB" dirty="0"/>
              <a:t>?</a:t>
            </a:r>
            <a:endParaRPr lang="en-IT" dirty="0"/>
          </a:p>
        </p:txBody>
      </p:sp>
      <p:sp>
        <p:nvSpPr>
          <p:cNvPr id="27" name="TextBox 26">
            <a:extLst>
              <a:ext uri="{FF2B5EF4-FFF2-40B4-BE49-F238E27FC236}">
                <a16:creationId xmlns:a16="http://schemas.microsoft.com/office/drawing/2014/main" id="{7E66A87A-B380-028D-EB7B-A1E26CDE16EB}"/>
              </a:ext>
            </a:extLst>
          </p:cNvPr>
          <p:cNvSpPr txBox="1"/>
          <p:nvPr/>
        </p:nvSpPr>
        <p:spPr>
          <a:xfrm rot="887028">
            <a:off x="2442513" y="5395227"/>
            <a:ext cx="4290726" cy="369332"/>
          </a:xfrm>
          <a:prstGeom prst="rect">
            <a:avLst/>
          </a:prstGeom>
          <a:noFill/>
        </p:spPr>
        <p:txBody>
          <a:bodyPr wrap="none" rtlCol="0">
            <a:spAutoFit/>
          </a:bodyPr>
          <a:lstStyle/>
          <a:p>
            <a:r>
              <a:rPr lang="en-IT" dirty="0"/>
              <a:t>Cosa diavolo mi serve un ingress controller?</a:t>
            </a:r>
          </a:p>
        </p:txBody>
      </p:sp>
    </p:spTree>
    <p:extLst>
      <p:ext uri="{BB962C8B-B14F-4D97-AF65-F5344CB8AC3E}">
        <p14:creationId xmlns:p14="http://schemas.microsoft.com/office/powerpoint/2010/main" val="1986017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6146" name="Picture 2">
            <a:extLst>
              <a:ext uri="{FF2B5EF4-FFF2-40B4-BE49-F238E27FC236}">
                <a16:creationId xmlns:a16="http://schemas.microsoft.com/office/drawing/2014/main" id="{BAD17FBA-A885-1A59-A2E2-633D5CEE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15268" cy="5878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5" name="Picture 14" descr="A practical introduction to Docker containers | Red Hat Developer">
            <a:extLst>
              <a:ext uri="{FF2B5EF4-FFF2-40B4-BE49-F238E27FC236}">
                <a16:creationId xmlns:a16="http://schemas.microsoft.com/office/drawing/2014/main" id="{759D285B-44F9-47D7-CBB5-B2B703878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7280" y="215693"/>
            <a:ext cx="1158240" cy="957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grating Invicti Enterprise with GitHub Actions | Invicti">
            <a:extLst>
              <a:ext uri="{FF2B5EF4-FFF2-40B4-BE49-F238E27FC236}">
                <a16:creationId xmlns:a16="http://schemas.microsoft.com/office/drawing/2014/main" id="{135106EA-DF5C-0FED-1C91-0EBC276E2E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360" y="127307"/>
            <a:ext cx="2113280" cy="1081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 container registry?. Container registries are repositories… | by  Future Techno India | Medium">
            <a:extLst>
              <a:ext uri="{FF2B5EF4-FFF2-40B4-BE49-F238E27FC236}">
                <a16:creationId xmlns:a16="http://schemas.microsoft.com/office/drawing/2014/main" id="{37ED0AD2-685C-FA59-DDF9-A7807B145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17" y="308497"/>
            <a:ext cx="1471206" cy="7723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4ECE254-5764-7DED-CC82-8A84D25796DD}"/>
              </a:ext>
            </a:extLst>
          </p:cNvPr>
          <p:cNvSpPr txBox="1"/>
          <p:nvPr/>
        </p:nvSpPr>
        <p:spPr>
          <a:xfrm>
            <a:off x="2566725" y="4607324"/>
            <a:ext cx="5261184" cy="584775"/>
          </a:xfrm>
          <a:prstGeom prst="rect">
            <a:avLst/>
          </a:prstGeom>
          <a:noFill/>
        </p:spPr>
        <p:txBody>
          <a:bodyPr wrap="none" rtlCol="0">
            <a:spAutoFit/>
          </a:bodyPr>
          <a:lstStyle/>
          <a:p>
            <a:r>
              <a:rPr lang="en-IT" sz="3200" dirty="0"/>
              <a:t>Ma sta roba quanto mi costa?!</a:t>
            </a:r>
          </a:p>
        </p:txBody>
      </p:sp>
    </p:spTree>
    <p:extLst>
      <p:ext uri="{BB962C8B-B14F-4D97-AF65-F5344CB8AC3E}">
        <p14:creationId xmlns:p14="http://schemas.microsoft.com/office/powerpoint/2010/main" val="2771828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5602" name="Picture 2" descr="High Quality All right then keep your secrets Blank Meme Template">
            <a:extLst>
              <a:ext uri="{FF2B5EF4-FFF2-40B4-BE49-F238E27FC236}">
                <a16:creationId xmlns:a16="http://schemas.microsoft.com/office/drawing/2014/main" id="{4107678E-39E0-E2E3-E7BA-F2D73FF21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791" y="906780"/>
            <a:ext cx="5767493" cy="432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958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7652" name="Picture 4" descr="Viral 'Pen-Pineapple-Apple-Pen' Singer Will Serenade Trump in Tokyo">
            <a:extLst>
              <a:ext uri="{FF2B5EF4-FFF2-40B4-BE49-F238E27FC236}">
                <a16:creationId xmlns:a16="http://schemas.microsoft.com/office/drawing/2014/main" id="{944F6A84-6FDF-E4CA-48CB-C91B84917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1480" y="241300"/>
            <a:ext cx="5476240" cy="41071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F9DF7-B2D5-71A8-A7B5-8A5BC850A96F}"/>
              </a:ext>
            </a:extLst>
          </p:cNvPr>
          <p:cNvSpPr txBox="1"/>
          <p:nvPr/>
        </p:nvSpPr>
        <p:spPr>
          <a:xfrm>
            <a:off x="1681480" y="4550754"/>
            <a:ext cx="2167516" cy="523220"/>
          </a:xfrm>
          <a:prstGeom prst="rect">
            <a:avLst/>
          </a:prstGeom>
          <a:noFill/>
        </p:spPr>
        <p:txBody>
          <a:bodyPr wrap="none" rtlCol="0">
            <a:spAutoFit/>
          </a:bodyPr>
          <a:lstStyle/>
          <a:p>
            <a:r>
              <a:rPr lang="en-IT" sz="2800" dirty="0"/>
              <a:t>Docker image</a:t>
            </a:r>
          </a:p>
        </p:txBody>
      </p:sp>
      <p:sp>
        <p:nvSpPr>
          <p:cNvPr id="6" name="TextBox 5">
            <a:extLst>
              <a:ext uri="{FF2B5EF4-FFF2-40B4-BE49-F238E27FC236}">
                <a16:creationId xmlns:a16="http://schemas.microsoft.com/office/drawing/2014/main" id="{5D52D3E8-EFD8-581B-4DDE-5BFCA8528C9C}"/>
              </a:ext>
            </a:extLst>
          </p:cNvPr>
          <p:cNvSpPr txBox="1"/>
          <p:nvPr/>
        </p:nvSpPr>
        <p:spPr>
          <a:xfrm>
            <a:off x="5124379" y="4559988"/>
            <a:ext cx="2338141" cy="523220"/>
          </a:xfrm>
          <a:prstGeom prst="rect">
            <a:avLst/>
          </a:prstGeom>
          <a:noFill/>
        </p:spPr>
        <p:txBody>
          <a:bodyPr wrap="none" rtlCol="0">
            <a:spAutoFit/>
          </a:bodyPr>
          <a:lstStyle/>
          <a:p>
            <a:r>
              <a:rPr lang="en-IT" sz="2800" dirty="0"/>
              <a:t>Cloud provider</a:t>
            </a:r>
          </a:p>
        </p:txBody>
      </p:sp>
      <p:sp>
        <p:nvSpPr>
          <p:cNvPr id="7" name="TextBox 6">
            <a:extLst>
              <a:ext uri="{FF2B5EF4-FFF2-40B4-BE49-F238E27FC236}">
                <a16:creationId xmlns:a16="http://schemas.microsoft.com/office/drawing/2014/main" id="{7F48DEF6-55C9-86E0-2FE5-A814A393EE72}"/>
              </a:ext>
            </a:extLst>
          </p:cNvPr>
          <p:cNvSpPr txBox="1"/>
          <p:nvPr/>
        </p:nvSpPr>
        <p:spPr>
          <a:xfrm>
            <a:off x="4237499" y="4560396"/>
            <a:ext cx="364202" cy="523220"/>
          </a:xfrm>
          <a:prstGeom prst="rect">
            <a:avLst/>
          </a:prstGeom>
          <a:noFill/>
        </p:spPr>
        <p:txBody>
          <a:bodyPr wrap="none" rtlCol="0">
            <a:spAutoFit/>
          </a:bodyPr>
          <a:lstStyle/>
          <a:p>
            <a:r>
              <a:rPr lang="en-IT" sz="2800" dirty="0"/>
              <a:t>+</a:t>
            </a:r>
          </a:p>
        </p:txBody>
      </p:sp>
    </p:spTree>
    <p:extLst>
      <p:ext uri="{BB962C8B-B14F-4D97-AF65-F5344CB8AC3E}">
        <p14:creationId xmlns:p14="http://schemas.microsoft.com/office/powerpoint/2010/main" val="2833299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sp>
        <p:nvSpPr>
          <p:cNvPr id="6" name="TextBox 5">
            <a:extLst>
              <a:ext uri="{FF2B5EF4-FFF2-40B4-BE49-F238E27FC236}">
                <a16:creationId xmlns:a16="http://schemas.microsoft.com/office/drawing/2014/main" id="{5D52D3E8-EFD8-581B-4DDE-5BFCA8528C9C}"/>
              </a:ext>
            </a:extLst>
          </p:cNvPr>
          <p:cNvSpPr txBox="1"/>
          <p:nvPr/>
        </p:nvSpPr>
        <p:spPr>
          <a:xfrm>
            <a:off x="627905" y="3204057"/>
            <a:ext cx="3336298" cy="523220"/>
          </a:xfrm>
          <a:prstGeom prst="rect">
            <a:avLst/>
          </a:prstGeom>
          <a:noFill/>
        </p:spPr>
        <p:txBody>
          <a:bodyPr wrap="none" rtlCol="0">
            <a:spAutoFit/>
          </a:bodyPr>
          <a:lstStyle/>
          <a:p>
            <a:r>
              <a:rPr lang="en-IT" sz="2800" dirty="0"/>
              <a:t>Azure Container Apps</a:t>
            </a:r>
          </a:p>
        </p:txBody>
      </p:sp>
      <p:pic>
        <p:nvPicPr>
          <p:cNvPr id="29698" name="Picture 2" descr="Pen-Pineapple-Pen — what's up with that?">
            <a:extLst>
              <a:ext uri="{FF2B5EF4-FFF2-40B4-BE49-F238E27FC236}">
                <a16:creationId xmlns:a16="http://schemas.microsoft.com/office/drawing/2014/main" id="{49B03981-563D-A935-69F0-2E75FA6B5C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1500" y="184149"/>
            <a:ext cx="5156200" cy="27105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8FB4B4-4971-FC5B-9990-3B9F98E88B08}"/>
              </a:ext>
            </a:extLst>
          </p:cNvPr>
          <p:cNvSpPr txBox="1"/>
          <p:nvPr/>
        </p:nvSpPr>
        <p:spPr>
          <a:xfrm>
            <a:off x="3964203" y="3746505"/>
            <a:ext cx="4897751" cy="523220"/>
          </a:xfrm>
          <a:prstGeom prst="rect">
            <a:avLst/>
          </a:prstGeom>
          <a:noFill/>
        </p:spPr>
        <p:txBody>
          <a:bodyPr wrap="none" rtlCol="0">
            <a:spAutoFit/>
          </a:bodyPr>
          <a:lstStyle/>
          <a:p>
            <a:r>
              <a:rPr lang="en-IT" sz="2800" dirty="0"/>
              <a:t>Google Cloud Containerized App</a:t>
            </a:r>
          </a:p>
        </p:txBody>
      </p:sp>
      <p:sp>
        <p:nvSpPr>
          <p:cNvPr id="3" name="TextBox 2">
            <a:extLst>
              <a:ext uri="{FF2B5EF4-FFF2-40B4-BE49-F238E27FC236}">
                <a16:creationId xmlns:a16="http://schemas.microsoft.com/office/drawing/2014/main" id="{317FC7D0-A2E8-B1D4-3F3D-8B6EBE7FDAA0}"/>
              </a:ext>
            </a:extLst>
          </p:cNvPr>
          <p:cNvSpPr txBox="1"/>
          <p:nvPr/>
        </p:nvSpPr>
        <p:spPr>
          <a:xfrm>
            <a:off x="627905" y="4471120"/>
            <a:ext cx="4424288" cy="523220"/>
          </a:xfrm>
          <a:prstGeom prst="rect">
            <a:avLst/>
          </a:prstGeom>
          <a:noFill/>
        </p:spPr>
        <p:txBody>
          <a:bodyPr wrap="none" rtlCol="0">
            <a:spAutoFit/>
          </a:bodyPr>
          <a:lstStyle/>
          <a:p>
            <a:r>
              <a:rPr lang="en-IT" sz="2800" dirty="0"/>
              <a:t>Aws Elastic Container Service</a:t>
            </a:r>
          </a:p>
        </p:txBody>
      </p:sp>
      <p:sp>
        <p:nvSpPr>
          <p:cNvPr id="7" name="TextBox 6">
            <a:extLst>
              <a:ext uri="{FF2B5EF4-FFF2-40B4-BE49-F238E27FC236}">
                <a16:creationId xmlns:a16="http://schemas.microsoft.com/office/drawing/2014/main" id="{38174409-A46C-6D9B-006E-97A84247940B}"/>
              </a:ext>
            </a:extLst>
          </p:cNvPr>
          <p:cNvSpPr txBox="1"/>
          <p:nvPr/>
        </p:nvSpPr>
        <p:spPr>
          <a:xfrm>
            <a:off x="4288536" y="5195736"/>
            <a:ext cx="4447821" cy="523220"/>
          </a:xfrm>
          <a:prstGeom prst="rect">
            <a:avLst/>
          </a:prstGeom>
          <a:noFill/>
        </p:spPr>
        <p:txBody>
          <a:bodyPr wrap="none" rtlCol="0">
            <a:spAutoFit/>
          </a:bodyPr>
          <a:lstStyle/>
          <a:p>
            <a:r>
              <a:rPr lang="en-IT" sz="2800" dirty="0"/>
              <a:t>Scaleway Serveless Container</a:t>
            </a:r>
          </a:p>
        </p:txBody>
      </p:sp>
    </p:spTree>
    <p:extLst>
      <p:ext uri="{BB962C8B-B14F-4D97-AF65-F5344CB8AC3E}">
        <p14:creationId xmlns:p14="http://schemas.microsoft.com/office/powerpoint/2010/main" val="3249006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061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3796" name="Picture 4">
            <a:extLst>
              <a:ext uri="{FF2B5EF4-FFF2-40B4-BE49-F238E27FC236}">
                <a16:creationId xmlns:a16="http://schemas.microsoft.com/office/drawing/2014/main" id="{87F8D643-7569-D615-9A2B-94871E45F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0" y="374650"/>
            <a:ext cx="7327900"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04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1026" name="Picture 2" descr="The role of Helm in a Kubernetes architecture">
            <a:extLst>
              <a:ext uri="{FF2B5EF4-FFF2-40B4-BE49-F238E27FC236}">
                <a16:creationId xmlns:a16="http://schemas.microsoft.com/office/drawing/2014/main" id="{7E059557-4587-530C-126B-8BEC8AC4E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046" y="179173"/>
            <a:ext cx="5912708" cy="591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724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C1AF60F6-2B9D-196F-63D2-BFBE241C64D7}"/>
              </a:ext>
            </a:extLst>
          </p:cNvPr>
          <p:cNvSpPr/>
          <p:nvPr/>
        </p:nvSpPr>
        <p:spPr bwMode="auto">
          <a:xfrm>
            <a:off x="6157857" y="1799031"/>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Purchases</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ttangolo con angoli arrotondati 3">
            <a:extLst>
              <a:ext uri="{FF2B5EF4-FFF2-40B4-BE49-F238E27FC236}">
                <a16:creationId xmlns:a16="http://schemas.microsoft.com/office/drawing/2014/main" id="{89D79B6B-8CF3-F29B-322C-C9B5BF53951E}"/>
              </a:ext>
            </a:extLst>
          </p:cNvPr>
          <p:cNvSpPr/>
          <p:nvPr/>
        </p:nvSpPr>
        <p:spPr bwMode="auto">
          <a:xfrm>
            <a:off x="6157857" y="4102719"/>
            <a:ext cx="2819399" cy="88334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2400" dirty="0" err="1">
                <a:gradFill>
                  <a:gsLst>
                    <a:gs pos="0">
                      <a:srgbClr val="FFFFFF"/>
                    </a:gs>
                    <a:gs pos="100000">
                      <a:srgbClr val="FFFFFF"/>
                    </a:gs>
                  </a:gsLst>
                  <a:lin ang="5400000" scaled="0"/>
                </a:gradFill>
                <a:ea typeface="Segoe UI" pitchFamily="34" charset="0"/>
                <a:cs typeface="Segoe UI" pitchFamily="34" charset="0"/>
              </a:rPr>
              <a:t>Warehouse</a:t>
            </a: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ttore 2 4">
            <a:extLst>
              <a:ext uri="{FF2B5EF4-FFF2-40B4-BE49-F238E27FC236}">
                <a16:creationId xmlns:a16="http://schemas.microsoft.com/office/drawing/2014/main" id="{679279F3-C4C0-9DB6-6C5E-1B56E03064D0}"/>
              </a:ext>
            </a:extLst>
          </p:cNvPr>
          <p:cNvCxnSpPr>
            <a:cxnSpLocks/>
          </p:cNvCxnSpPr>
          <p:nvPr/>
        </p:nvCxnSpPr>
        <p:spPr>
          <a:xfrm>
            <a:off x="2939044" y="3107636"/>
            <a:ext cx="181295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8A4DEFB1-C601-2B02-2452-4C2CF2991481}"/>
              </a:ext>
            </a:extLst>
          </p:cNvPr>
          <p:cNvCxnSpPr/>
          <p:nvPr/>
        </p:nvCxnSpPr>
        <p:spPr>
          <a:xfrm>
            <a:off x="7735051"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Connettore 2 6">
            <a:extLst>
              <a:ext uri="{FF2B5EF4-FFF2-40B4-BE49-F238E27FC236}">
                <a16:creationId xmlns:a16="http://schemas.microsoft.com/office/drawing/2014/main" id="{A224B573-930F-16D3-93A4-19468F7AAB97}"/>
              </a:ext>
            </a:extLst>
          </p:cNvPr>
          <p:cNvCxnSpPr>
            <a:cxnSpLocks/>
          </p:cNvCxnSpPr>
          <p:nvPr/>
        </p:nvCxnSpPr>
        <p:spPr>
          <a:xfrm flipV="1">
            <a:off x="7262033" y="2807319"/>
            <a:ext cx="0" cy="1111423"/>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0" name="Connettore 2 9">
            <a:extLst>
              <a:ext uri="{FF2B5EF4-FFF2-40B4-BE49-F238E27FC236}">
                <a16:creationId xmlns:a16="http://schemas.microsoft.com/office/drawing/2014/main" id="{BCC094D0-E6F5-0BF7-8A98-55D4386BAD40}"/>
              </a:ext>
            </a:extLst>
          </p:cNvPr>
          <p:cNvCxnSpPr>
            <a:cxnSpLocks/>
          </p:cNvCxnSpPr>
          <p:nvPr/>
        </p:nvCxnSpPr>
        <p:spPr>
          <a:xfrm flipH="1">
            <a:off x="2939044" y="3488636"/>
            <a:ext cx="1769494" cy="0"/>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5E3C0620-9821-9C20-8CE4-386DDBAA9DA3}"/>
              </a:ext>
            </a:extLst>
          </p:cNvPr>
          <p:cNvPicPr>
            <a:picLocks noChangeAspect="1"/>
          </p:cNvPicPr>
          <p:nvPr/>
        </p:nvPicPr>
        <p:blipFill>
          <a:blip r:embed="rId3"/>
          <a:stretch>
            <a:fillRect/>
          </a:stretch>
        </p:blipFill>
        <p:spPr>
          <a:xfrm>
            <a:off x="294765" y="2191800"/>
            <a:ext cx="2309456" cy="1887298"/>
          </a:xfrm>
          <a:prstGeom prst="rect">
            <a:avLst/>
          </a:prstGeom>
        </p:spPr>
      </p:pic>
      <p:sp>
        <p:nvSpPr>
          <p:cNvPr id="13" name="Rettangolo con angoli arrotondati 12">
            <a:extLst>
              <a:ext uri="{FF2B5EF4-FFF2-40B4-BE49-F238E27FC236}">
                <a16:creationId xmlns:a16="http://schemas.microsoft.com/office/drawing/2014/main" id="{0865A0F5-F782-CA37-F268-0FAE828CB05B}"/>
              </a:ext>
            </a:extLst>
          </p:cNvPr>
          <p:cNvSpPr/>
          <p:nvPr/>
        </p:nvSpPr>
        <p:spPr bwMode="auto">
          <a:xfrm>
            <a:off x="5059953" y="1229001"/>
            <a:ext cx="532962" cy="4312889"/>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magine 13">
            <a:extLst>
              <a:ext uri="{FF2B5EF4-FFF2-40B4-BE49-F238E27FC236}">
                <a16:creationId xmlns:a16="http://schemas.microsoft.com/office/drawing/2014/main" id="{FCD0F836-F58D-BC87-93E3-8479619405BD}"/>
              </a:ext>
            </a:extLst>
          </p:cNvPr>
          <p:cNvPicPr>
            <a:picLocks noChangeAspect="1"/>
          </p:cNvPicPr>
          <p:nvPr/>
        </p:nvPicPr>
        <p:blipFill>
          <a:blip r:embed="rId4"/>
          <a:stretch>
            <a:fillRect/>
          </a:stretch>
        </p:blipFill>
        <p:spPr>
          <a:xfrm>
            <a:off x="4944076" y="2836738"/>
            <a:ext cx="838200" cy="1035332"/>
          </a:xfrm>
          <a:prstGeom prst="rect">
            <a:avLst/>
          </a:prstGeom>
        </p:spPr>
      </p:pic>
    </p:spTree>
    <p:extLst>
      <p:ext uri="{BB962C8B-B14F-4D97-AF65-F5344CB8AC3E}">
        <p14:creationId xmlns:p14="http://schemas.microsoft.com/office/powerpoint/2010/main" val="1840444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074" name="Picture 2" descr="What is Helm? A complete guide | CircleCI">
            <a:extLst>
              <a:ext uri="{FF2B5EF4-FFF2-40B4-BE49-F238E27FC236}">
                <a16:creationId xmlns:a16="http://schemas.microsoft.com/office/drawing/2014/main" id="{87AC6CB0-D163-9497-F5D2-AB3B8812E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59" y="310777"/>
            <a:ext cx="8377881" cy="5502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276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31746" name="Picture 2">
            <a:extLst>
              <a:ext uri="{FF2B5EF4-FFF2-40B4-BE49-F238E27FC236}">
                <a16:creationId xmlns:a16="http://schemas.microsoft.com/office/drawing/2014/main" id="{D3530CB0-3F6E-16C1-1C9A-C8B225AA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287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785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piè di pagina 3">
            <a:extLst>
              <a:ext uri="{FF2B5EF4-FFF2-40B4-BE49-F238E27FC236}">
                <a16:creationId xmlns:a16="http://schemas.microsoft.com/office/drawing/2014/main" id="{3417833F-C6C0-D7CD-D267-121589D78E64}"/>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sp>
        <p:nvSpPr>
          <p:cNvPr id="4" name="AutoShape 2" descr="Kubernetes - Wikipedia">
            <a:extLst>
              <a:ext uri="{FF2B5EF4-FFF2-40B4-BE49-F238E27FC236}">
                <a16:creationId xmlns:a16="http://schemas.microsoft.com/office/drawing/2014/main" id="{86E5A45F-A6BA-BF8C-0FF7-F0A7444A59D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a:p>
        </p:txBody>
      </p:sp>
      <p:pic>
        <p:nvPicPr>
          <p:cNvPr id="2" name="Segnaposto immagine 5" descr="Immagine che contiene persona, uomo, inpiedi, posando&#10;&#10;Descrizione generata automaticamente">
            <a:extLst>
              <a:ext uri="{FF2B5EF4-FFF2-40B4-BE49-F238E27FC236}">
                <a16:creationId xmlns:a16="http://schemas.microsoft.com/office/drawing/2014/main" id="{FF3A6BA2-EF42-F954-8736-904545D809CF}"/>
              </a:ext>
            </a:extLst>
          </p:cNvPr>
          <p:cNvPicPr>
            <a:picLocks noChangeAspect="1"/>
          </p:cNvPicPr>
          <p:nvPr/>
        </p:nvPicPr>
        <p:blipFill>
          <a:blip r:embed="rId3"/>
          <a:srcRect t="3341" b="3341"/>
          <a:stretch>
            <a:fillRect/>
          </a:stretch>
        </p:blipFill>
        <p:spPr>
          <a:xfrm>
            <a:off x="5071194" y="1333901"/>
            <a:ext cx="1982704" cy="1850233"/>
          </a:xfrm>
          <a:prstGeom prst="rect">
            <a:avLst/>
          </a:prstGeom>
        </p:spPr>
      </p:pic>
      <p:sp>
        <p:nvSpPr>
          <p:cNvPr id="3" name="CasellaDiTesto 2">
            <a:extLst>
              <a:ext uri="{FF2B5EF4-FFF2-40B4-BE49-F238E27FC236}">
                <a16:creationId xmlns:a16="http://schemas.microsoft.com/office/drawing/2014/main" id="{B64C0BAF-E37F-705C-204E-6542B998DABB}"/>
              </a:ext>
            </a:extLst>
          </p:cNvPr>
          <p:cNvSpPr txBox="1"/>
          <p:nvPr/>
        </p:nvSpPr>
        <p:spPr>
          <a:xfrm>
            <a:off x="5071194" y="3336534"/>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hlinkClick r:id="rId4"/>
              </a:rPr>
              <a:t>alberto.acerbis@intre.it</a:t>
            </a:r>
            <a:endParaRPr lang="it-IT" sz="1400" dirty="0">
              <a:gradFill>
                <a:gsLst>
                  <a:gs pos="2917">
                    <a:schemeClr val="tx1"/>
                  </a:gs>
                  <a:gs pos="30000">
                    <a:schemeClr val="tx1"/>
                  </a:gs>
                </a:gsLst>
                <a:lin ang="5400000" scaled="0"/>
              </a:gradFill>
            </a:endParaRPr>
          </a:p>
        </p:txBody>
      </p:sp>
      <p:sp>
        <p:nvSpPr>
          <p:cNvPr id="5" name="CasellaDiTesto 4">
            <a:extLst>
              <a:ext uri="{FF2B5EF4-FFF2-40B4-BE49-F238E27FC236}">
                <a16:creationId xmlns:a16="http://schemas.microsoft.com/office/drawing/2014/main" id="{E89D488B-E74F-E37A-0035-68C9AA40EE2F}"/>
              </a:ext>
            </a:extLst>
          </p:cNvPr>
          <p:cNvSpPr txBox="1"/>
          <p:nvPr/>
        </p:nvSpPr>
        <p:spPr>
          <a:xfrm>
            <a:off x="584051" y="4727885"/>
            <a:ext cx="4357819"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gradFill>
                  <a:gsLst>
                    <a:gs pos="2917">
                      <a:schemeClr val="tx1"/>
                    </a:gs>
                    <a:gs pos="30000">
                      <a:schemeClr val="tx1"/>
                    </a:gs>
                  </a:gsLst>
                  <a:lin ang="5400000" scaled="0"/>
                </a:gradFill>
                <a:hlinkClick r:id="rId5"/>
              </a:rPr>
              <a:t>https://github.com/BrewUp/WorkingSoftware-2023</a:t>
            </a:r>
            <a:endParaRPr lang="it-IT" sz="1400" dirty="0">
              <a:gradFill>
                <a:gsLst>
                  <a:gs pos="2917">
                    <a:schemeClr val="tx1"/>
                  </a:gs>
                  <a:gs pos="30000">
                    <a:schemeClr val="tx1"/>
                  </a:gs>
                </a:gsLst>
                <a:lin ang="5400000" scaled="0"/>
              </a:gradFill>
            </a:endParaRPr>
          </a:p>
        </p:txBody>
      </p:sp>
      <p:sp>
        <p:nvSpPr>
          <p:cNvPr id="6" name="Titolo 5">
            <a:extLst>
              <a:ext uri="{FF2B5EF4-FFF2-40B4-BE49-F238E27FC236}">
                <a16:creationId xmlns:a16="http://schemas.microsoft.com/office/drawing/2014/main" id="{05DA9F0E-DBAA-C1C3-613C-78D10EC4CDEC}"/>
              </a:ext>
            </a:extLst>
          </p:cNvPr>
          <p:cNvSpPr txBox="1">
            <a:spLocks/>
          </p:cNvSpPr>
          <p:nvPr/>
        </p:nvSpPr>
        <p:spPr>
          <a:xfrm>
            <a:off x="472875" y="410176"/>
            <a:ext cx="8198250" cy="6353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Thank </a:t>
            </a:r>
            <a:r>
              <a:rPr lang="it-IT" sz="32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you</a:t>
            </a:r>
            <a:endParaRPr lang="it-IT" sz="32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Immagine 7">
            <a:extLst>
              <a:ext uri="{FF2B5EF4-FFF2-40B4-BE49-F238E27FC236}">
                <a16:creationId xmlns:a16="http://schemas.microsoft.com/office/drawing/2014/main" id="{3BEBAD5F-A6F1-8219-BCF6-61EDF3E50015}"/>
              </a:ext>
            </a:extLst>
          </p:cNvPr>
          <p:cNvPicPr>
            <a:picLocks noChangeAspect="1"/>
          </p:cNvPicPr>
          <p:nvPr/>
        </p:nvPicPr>
        <p:blipFill>
          <a:blip r:embed="rId6"/>
          <a:stretch>
            <a:fillRect/>
          </a:stretch>
        </p:blipFill>
        <p:spPr>
          <a:xfrm>
            <a:off x="1169674" y="1376635"/>
            <a:ext cx="1789279" cy="1857972"/>
          </a:xfrm>
          <a:prstGeom prst="rect">
            <a:avLst/>
          </a:prstGeom>
        </p:spPr>
      </p:pic>
      <p:sp>
        <p:nvSpPr>
          <p:cNvPr id="9" name="CasellaDiTesto 8">
            <a:extLst>
              <a:ext uri="{FF2B5EF4-FFF2-40B4-BE49-F238E27FC236}">
                <a16:creationId xmlns:a16="http://schemas.microsoft.com/office/drawing/2014/main" id="{3F4920F8-0535-9E57-9C7D-82C76DAD9D27}"/>
              </a:ext>
            </a:extLst>
          </p:cNvPr>
          <p:cNvSpPr txBox="1"/>
          <p:nvPr/>
        </p:nvSpPr>
        <p:spPr>
          <a:xfrm>
            <a:off x="894114" y="3360888"/>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hlinkClick r:id="rId4"/>
              </a:rPr>
              <a:t>christian.desimone@intre.it</a:t>
            </a:r>
            <a:endParaRPr lang="it-IT" sz="1400" dirty="0">
              <a:gradFill>
                <a:gsLst>
                  <a:gs pos="2917">
                    <a:schemeClr val="tx1"/>
                  </a:gs>
                  <a:gs pos="30000">
                    <a:schemeClr val="tx1"/>
                  </a:gs>
                </a:gsLst>
                <a:lin ang="5400000" scaled="0"/>
              </a:gradFill>
            </a:endParaRPr>
          </a:p>
        </p:txBody>
      </p:sp>
      <p:sp>
        <p:nvSpPr>
          <p:cNvPr id="10" name="Ovale 9">
            <a:extLst>
              <a:ext uri="{FF2B5EF4-FFF2-40B4-BE49-F238E27FC236}">
                <a16:creationId xmlns:a16="http://schemas.microsoft.com/office/drawing/2014/main" id="{EBBBC50F-A9FF-FA4F-E780-D1372EB0D833}"/>
              </a:ext>
            </a:extLst>
          </p:cNvPr>
          <p:cNvSpPr/>
          <p:nvPr/>
        </p:nvSpPr>
        <p:spPr>
          <a:xfrm>
            <a:off x="5769241" y="4310267"/>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1" name="Immagine 10">
            <a:extLst>
              <a:ext uri="{FF2B5EF4-FFF2-40B4-BE49-F238E27FC236}">
                <a16:creationId xmlns:a16="http://schemas.microsoft.com/office/drawing/2014/main" id="{B3385004-8859-850A-DDB8-5F7F09889A00}"/>
              </a:ext>
            </a:extLst>
          </p:cNvPr>
          <p:cNvPicPr>
            <a:picLocks noChangeAspect="1"/>
          </p:cNvPicPr>
          <p:nvPr/>
        </p:nvPicPr>
        <p:blipFill>
          <a:blip r:embed="rId7"/>
          <a:stretch>
            <a:fillRect/>
          </a:stretch>
        </p:blipFill>
        <p:spPr>
          <a:xfrm>
            <a:off x="6231398" y="4667749"/>
            <a:ext cx="1792634" cy="406401"/>
          </a:xfrm>
          <a:prstGeom prst="rect">
            <a:avLst/>
          </a:prstGeom>
        </p:spPr>
      </p:pic>
    </p:spTree>
    <p:extLst>
      <p:ext uri="{BB962C8B-B14F-4D97-AF65-F5344CB8AC3E}">
        <p14:creationId xmlns:p14="http://schemas.microsoft.com/office/powerpoint/2010/main" val="2701304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16" name="Segnaposto piè di pagina 3">
            <a:extLst>
              <a:ext uri="{FF2B5EF4-FFF2-40B4-BE49-F238E27FC236}">
                <a16:creationId xmlns:a16="http://schemas.microsoft.com/office/drawing/2014/main" id="{39474210-9556-5CB8-947F-BA3CDC558206}"/>
              </a:ext>
            </a:extLst>
          </p:cNvPr>
          <p:cNvSpPr txBox="1">
            <a:spLocks/>
          </p:cNvSpPr>
          <p:nvPr/>
        </p:nvSpPr>
        <p:spPr>
          <a:xfrm>
            <a:off x="366122" y="6286803"/>
            <a:ext cx="7196162" cy="519112"/>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t-IT" altLang="en-US"/>
              <a:t>30/06/2023 – WorkingSoftware</a:t>
            </a:r>
            <a:endParaRPr lang="en-US" altLang="en-US" dirty="0"/>
          </a:p>
        </p:txBody>
      </p:sp>
      <p:pic>
        <p:nvPicPr>
          <p:cNvPr id="1026" name="Picture 2">
            <a:extLst>
              <a:ext uri="{FF2B5EF4-FFF2-40B4-BE49-F238E27FC236}">
                <a16:creationId xmlns:a16="http://schemas.microsoft.com/office/drawing/2014/main" id="{47015768-0BF0-E8AA-FCB9-63861F0EC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240" y="317020"/>
            <a:ext cx="5715719" cy="557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57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
        <p:nvSpPr>
          <p:cNvPr id="30" name="Isosceles Triangle 2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magine 14">
            <a:extLst>
              <a:ext uri="{FF2B5EF4-FFF2-40B4-BE49-F238E27FC236}">
                <a16:creationId xmlns:a16="http://schemas.microsoft.com/office/drawing/2014/main" id="{2A6CB487-7D6E-BEAA-8341-6E66C67D4993}"/>
              </a:ext>
            </a:extLst>
          </p:cNvPr>
          <p:cNvPicPr>
            <a:picLocks noChangeAspect="1"/>
          </p:cNvPicPr>
          <p:nvPr/>
        </p:nvPicPr>
        <p:blipFill>
          <a:blip r:embed="rId2"/>
          <a:stretch>
            <a:fillRect/>
          </a:stretch>
        </p:blipFill>
        <p:spPr>
          <a:xfrm>
            <a:off x="230791" y="1732623"/>
            <a:ext cx="3659724" cy="3862506"/>
          </a:xfrm>
          <a:prstGeom prst="rect">
            <a:avLst/>
          </a:prstGeom>
          <a:ln>
            <a:noFill/>
          </a:ln>
        </p:spPr>
      </p:pic>
      <p:sp>
        <p:nvSpPr>
          <p:cNvPr id="32" name="Isosceles Triangle 3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e 15">
            <a:extLst>
              <a:ext uri="{FF2B5EF4-FFF2-40B4-BE49-F238E27FC236}">
                <a16:creationId xmlns:a16="http://schemas.microsoft.com/office/drawing/2014/main" id="{D1805EB3-6FCB-6767-BA0B-86D74BD80338}"/>
              </a:ext>
            </a:extLst>
          </p:cNvPr>
          <p:cNvSpPr/>
          <p:nvPr/>
        </p:nvSpPr>
        <p:spPr bwMode="auto">
          <a:xfrm>
            <a:off x="4121306" y="987562"/>
            <a:ext cx="3810000" cy="2133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Risk </a:t>
            </a:r>
            <a:r>
              <a:rPr lang="it-IT" dirty="0" err="1">
                <a:gradFill>
                  <a:gsLst>
                    <a:gs pos="0">
                      <a:srgbClr val="FFFFFF"/>
                    </a:gs>
                    <a:gs pos="100000">
                      <a:srgbClr val="FFFFFF"/>
                    </a:gs>
                  </a:gsLst>
                  <a:lin ang="5400000" scaled="0"/>
                </a:gradFill>
                <a:ea typeface="Segoe UI" pitchFamily="34" charset="0"/>
                <a:cs typeface="Segoe UI" pitchFamily="34" charset="0"/>
              </a:rPr>
              <a:t>comes</a:t>
            </a:r>
            <a:r>
              <a:rPr lang="it-IT" dirty="0">
                <a:gradFill>
                  <a:gsLst>
                    <a:gs pos="0">
                      <a:srgbClr val="FFFFFF"/>
                    </a:gs>
                    <a:gs pos="100000">
                      <a:srgbClr val="FFFFFF"/>
                    </a:gs>
                  </a:gsLst>
                  <a:lin ang="5400000" scaled="0"/>
                </a:gradFill>
                <a:ea typeface="Segoe UI" pitchFamily="34" charset="0"/>
                <a:cs typeface="Segoe UI" pitchFamily="34" charset="0"/>
              </a:rPr>
              <a:t> from </a:t>
            </a:r>
            <a:r>
              <a:rPr lang="it-IT" dirty="0" err="1">
                <a:gradFill>
                  <a:gsLst>
                    <a:gs pos="0">
                      <a:srgbClr val="FFFFFF"/>
                    </a:gs>
                    <a:gs pos="100000">
                      <a:srgbClr val="FFFFFF"/>
                    </a:gs>
                  </a:gsLst>
                  <a:lin ang="5400000" scaled="0"/>
                </a:gradFill>
                <a:ea typeface="Segoe UI" pitchFamily="34" charset="0"/>
                <a:cs typeface="Segoe UI" pitchFamily="34" charset="0"/>
              </a:rPr>
              <a:t>not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knowing</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what</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you</a:t>
            </a:r>
            <a:r>
              <a:rPr lang="it-IT" dirty="0">
                <a:gradFill>
                  <a:gsLst>
                    <a:gs pos="0">
                      <a:srgbClr val="FFFFFF"/>
                    </a:gs>
                    <a:gs pos="100000">
                      <a:srgbClr val="FFFFFF"/>
                    </a:gs>
                  </a:gsLst>
                  <a:lin ang="5400000" scaled="0"/>
                </a:gradFill>
                <a:ea typeface="Segoe UI" pitchFamily="34" charset="0"/>
                <a:cs typeface="Segoe UI" pitchFamily="34" charset="0"/>
              </a:rPr>
              <a:t> are </a:t>
            </a:r>
            <a:r>
              <a:rPr lang="it-IT" dirty="0" err="1">
                <a:gradFill>
                  <a:gsLst>
                    <a:gs pos="0">
                      <a:srgbClr val="FFFFFF"/>
                    </a:gs>
                    <a:gs pos="100000">
                      <a:srgbClr val="FFFFFF"/>
                    </a:gs>
                  </a:gsLst>
                  <a:lin ang="5400000" scaled="0"/>
                </a:gradFill>
                <a:ea typeface="Segoe UI" pitchFamily="34" charset="0"/>
                <a:cs typeface="Segoe UI" pitchFamily="34" charset="0"/>
              </a:rPr>
              <a:t>doing</a:t>
            </a:r>
            <a:endParaRPr lang="it-IT"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it-IT"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it-IT" sz="1400" dirty="0">
                <a:gradFill>
                  <a:gsLst>
                    <a:gs pos="0">
                      <a:srgbClr val="FFFFFF"/>
                    </a:gs>
                    <a:gs pos="100000">
                      <a:srgbClr val="FFFFFF"/>
                    </a:gs>
                  </a:gsLst>
                  <a:lin ang="5400000" scaled="0"/>
                </a:gradFill>
                <a:ea typeface="Segoe UI" pitchFamily="34" charset="0"/>
                <a:cs typeface="Segoe UI" pitchFamily="34" charset="0"/>
              </a:rPr>
              <a:t>(Warren Buffet)</a:t>
            </a:r>
          </a:p>
        </p:txBody>
      </p:sp>
      <p:sp>
        <p:nvSpPr>
          <p:cNvPr id="17" name="Ovale 16">
            <a:extLst>
              <a:ext uri="{FF2B5EF4-FFF2-40B4-BE49-F238E27FC236}">
                <a16:creationId xmlns:a16="http://schemas.microsoft.com/office/drawing/2014/main" id="{96DEC9A0-BD09-E2C7-B375-F38A6660BE2B}"/>
              </a:ext>
            </a:extLst>
          </p:cNvPr>
          <p:cNvSpPr/>
          <p:nvPr/>
        </p:nvSpPr>
        <p:spPr bwMode="auto">
          <a:xfrm>
            <a:off x="5103209" y="3982289"/>
            <a:ext cx="3810000" cy="1752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dirty="0">
                <a:gradFill>
                  <a:gsLst>
                    <a:gs pos="0">
                      <a:srgbClr val="FFFFFF"/>
                    </a:gs>
                    <a:gs pos="100000">
                      <a:srgbClr val="FFFFFF"/>
                    </a:gs>
                  </a:gsLst>
                  <a:lin ang="5400000" scaled="0"/>
                </a:gradFill>
                <a:ea typeface="Segoe UI" pitchFamily="34" charset="0"/>
                <a:cs typeface="Segoe UI" pitchFamily="34" charset="0"/>
              </a:rPr>
              <a:t>The </a:t>
            </a:r>
            <a:r>
              <a:rPr lang="it-IT" dirty="0" err="1">
                <a:gradFill>
                  <a:gsLst>
                    <a:gs pos="0">
                      <a:srgbClr val="FFFFFF"/>
                    </a:gs>
                    <a:gs pos="100000">
                      <a:srgbClr val="FFFFFF"/>
                    </a:gs>
                  </a:gsLst>
                  <a:lin ang="5400000" scaled="0"/>
                </a:gradFill>
                <a:ea typeface="Segoe UI" pitchFamily="34" charset="0"/>
                <a:cs typeface="Segoe UI" pitchFamily="34" charset="0"/>
              </a:rPr>
              <a:t>only</a:t>
            </a:r>
            <a:r>
              <a:rPr lang="it-IT" dirty="0">
                <a:gradFill>
                  <a:gsLst>
                    <a:gs pos="0">
                      <a:srgbClr val="FFFFFF"/>
                    </a:gs>
                    <a:gs pos="100000">
                      <a:srgbClr val="FFFFFF"/>
                    </a:gs>
                  </a:gsLst>
                  <a:lin ang="5400000" scaled="0"/>
                </a:gradFill>
                <a:ea typeface="Segoe UI" pitchFamily="34" charset="0"/>
                <a:cs typeface="Segoe UI" pitchFamily="34" charset="0"/>
              </a:rPr>
              <a:t> way to </a:t>
            </a:r>
            <a:r>
              <a:rPr lang="it-IT" dirty="0" err="1">
                <a:gradFill>
                  <a:gsLst>
                    <a:gs pos="0">
                      <a:srgbClr val="FFFFFF"/>
                    </a:gs>
                    <a:gs pos="100000">
                      <a:srgbClr val="FFFFFF"/>
                    </a:gs>
                  </a:gsLst>
                  <a:lin ang="5400000" scaled="0"/>
                </a:gradFill>
                <a:ea typeface="Segoe UI" pitchFamily="34" charset="0"/>
                <a:cs typeface="Segoe UI" pitchFamily="34" charset="0"/>
              </a:rPr>
              <a:t>decrease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ignorance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is</a:t>
            </a:r>
            <a:r>
              <a:rPr lang="it-IT" dirty="0">
                <a:gradFill>
                  <a:gsLst>
                    <a:gs pos="0">
                      <a:srgbClr val="FFFFFF"/>
                    </a:gs>
                    <a:gs pos="100000">
                      <a:srgbClr val="FFFFFF"/>
                    </a:gs>
                  </a:gsLst>
                  <a:lin ang="5400000" scaled="0"/>
                </a:gradFill>
                <a:ea typeface="Segoe UI" pitchFamily="34" charset="0"/>
                <a:cs typeface="Segoe UI" pitchFamily="34" charset="0"/>
              </a:rPr>
              <a:t> to </a:t>
            </a:r>
            <a:r>
              <a:rPr lang="it-IT" dirty="0" err="1">
                <a:gradFill>
                  <a:gsLst>
                    <a:gs pos="0">
                      <a:srgbClr val="FFFFFF"/>
                    </a:gs>
                    <a:gs pos="100000">
                      <a:srgbClr val="FFFFFF"/>
                    </a:gs>
                  </a:gsLst>
                  <a:lin ang="5400000" scaled="0"/>
                </a:gradFill>
                <a:ea typeface="Segoe UI" pitchFamily="34" charset="0"/>
                <a:cs typeface="Segoe UI" pitchFamily="34" charset="0"/>
              </a:rPr>
              <a:t>increase</a:t>
            </a:r>
            <a:r>
              <a:rPr lang="it-IT" dirty="0">
                <a:gradFill>
                  <a:gsLst>
                    <a:gs pos="0">
                      <a:srgbClr val="FFFFFF"/>
                    </a:gs>
                    <a:gs pos="100000">
                      <a:srgbClr val="FFFFFF"/>
                    </a:gs>
                  </a:gsLst>
                  <a:lin ang="5400000" scaled="0"/>
                </a:gradFill>
                <a:ea typeface="Segoe UI" pitchFamily="34" charset="0"/>
                <a:cs typeface="Segoe UI" pitchFamily="34" charset="0"/>
              </a:rPr>
              <a:t> </a:t>
            </a:r>
            <a:r>
              <a:rPr lang="it-IT" dirty="0" err="1">
                <a:gradFill>
                  <a:gsLst>
                    <a:gs pos="0">
                      <a:srgbClr val="FFFFFF"/>
                    </a:gs>
                    <a:gs pos="100000">
                      <a:srgbClr val="FFFFFF"/>
                    </a:gs>
                  </a:gsLst>
                  <a:lin ang="5400000" scaled="0"/>
                </a:gradFill>
                <a:ea typeface="Segoe UI" pitchFamily="34" charset="0"/>
                <a:cs typeface="Segoe UI" pitchFamily="34" charset="0"/>
              </a:rPr>
              <a:t>understanding</a:t>
            </a:r>
            <a:endParaRPr lang="it-IT"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2"/>
          <p:cNvSpPr>
            <a:spLocks noGrp="1"/>
          </p:cNvSpPr>
          <p:nvPr>
            <p:ph type="ctrTitle" idx="4294967295"/>
          </p:nvPr>
        </p:nvSpPr>
        <p:spPr>
          <a:xfrm>
            <a:off x="417399" y="643467"/>
            <a:ext cx="8408193" cy="744836"/>
          </a:xfrm>
          <a:prstGeom prst="rect">
            <a:avLst/>
          </a:prstGeom>
        </p:spPr>
        <p:txBody>
          <a:bodyPr vert="horz" lIns="91440" tIns="45720" rIns="91440" bIns="45720" rtlCol="0" anchor="ctr">
            <a:normAutofit/>
          </a:bodyPr>
          <a:lstStyle/>
          <a:p>
            <a:pPr algn="ctr"/>
            <a:r>
              <a:rPr lang="en-US" sz="2800" kern="1200" dirty="0">
                <a:solidFill>
                  <a:schemeClr val="bg1"/>
                </a:solidFill>
                <a:latin typeface="+mj-lt"/>
                <a:ea typeface="+mj-ea"/>
                <a:cs typeface="+mj-cs"/>
              </a:rPr>
              <a:t>Hands-On Learning</a:t>
            </a:r>
          </a:p>
        </p:txBody>
      </p:sp>
      <p:pic>
        <p:nvPicPr>
          <p:cNvPr id="8" name="Immagine 7">
            <a:extLst>
              <a:ext uri="{FF2B5EF4-FFF2-40B4-BE49-F238E27FC236}">
                <a16:creationId xmlns:a16="http://schemas.microsoft.com/office/drawing/2014/main" id="{02CC0AE7-9E96-F456-F748-3B8F45EF5D0D}"/>
              </a:ext>
            </a:extLst>
          </p:cNvPr>
          <p:cNvPicPr>
            <a:picLocks noChangeAspect="1"/>
          </p:cNvPicPr>
          <p:nvPr/>
        </p:nvPicPr>
        <p:blipFill>
          <a:blip r:embed="rId2"/>
          <a:stretch>
            <a:fillRect/>
          </a:stretch>
        </p:blipFill>
        <p:spPr>
          <a:xfrm>
            <a:off x="482600" y="2195673"/>
            <a:ext cx="8178799" cy="3353306"/>
          </a:xfrm>
          <a:prstGeom prst="rect">
            <a:avLst/>
          </a:prstGeom>
        </p:spPr>
      </p:pic>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spTree>
    <p:extLst>
      <p:ext uri="{BB962C8B-B14F-4D97-AF65-F5344CB8AC3E}">
        <p14:creationId xmlns:p14="http://schemas.microsoft.com/office/powerpoint/2010/main" val="288984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17399" y="643467"/>
            <a:ext cx="8408193" cy="744836"/>
          </a:xfrm>
          <a:prstGeom prst="rect">
            <a:avLst/>
          </a:prstGeom>
        </p:spPr>
        <p:txBody>
          <a:bodyPr vert="horz" lIns="91440" tIns="45720" rIns="91440" bIns="45720" rtlCol="0" anchor="ctr">
            <a:normAutofit/>
          </a:bodyPr>
          <a:lstStyle/>
          <a:p>
            <a:pPr algn="ctr"/>
            <a:r>
              <a:rPr lang="en-US" sz="2800" kern="1200">
                <a:solidFill>
                  <a:schemeClr val="bg1"/>
                </a:solidFill>
                <a:latin typeface="+mj-lt"/>
                <a:ea typeface="+mj-ea"/>
                <a:cs typeface="+mj-cs"/>
              </a:rPr>
              <a:t>Hands-On Learning</a:t>
            </a:r>
            <a:endParaRPr lang="en-US" sz="2800" kern="1200" dirty="0">
              <a:solidFill>
                <a:schemeClr val="bg1"/>
              </a:solidFill>
              <a:latin typeface="+mj-lt"/>
              <a:ea typeface="+mj-ea"/>
              <a:cs typeface="+mj-cs"/>
            </a:endParaRPr>
          </a:p>
        </p:txBody>
      </p:sp>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pic>
        <p:nvPicPr>
          <p:cNvPr id="5" name="Immagine 4">
            <a:extLst>
              <a:ext uri="{FF2B5EF4-FFF2-40B4-BE49-F238E27FC236}">
                <a16:creationId xmlns:a16="http://schemas.microsoft.com/office/drawing/2014/main" id="{35A298BA-E0C7-0B20-4B29-D62EA4D00B9C}"/>
              </a:ext>
            </a:extLst>
          </p:cNvPr>
          <p:cNvPicPr>
            <a:picLocks noChangeAspect="1"/>
          </p:cNvPicPr>
          <p:nvPr/>
        </p:nvPicPr>
        <p:blipFill>
          <a:blip r:embed="rId2"/>
          <a:stretch>
            <a:fillRect/>
          </a:stretch>
        </p:blipFill>
        <p:spPr>
          <a:xfrm>
            <a:off x="0" y="468351"/>
            <a:ext cx="9144000" cy="5051503"/>
          </a:xfrm>
          <a:prstGeom prst="rect">
            <a:avLst/>
          </a:prstGeom>
        </p:spPr>
      </p:pic>
    </p:spTree>
    <p:extLst>
      <p:ext uri="{BB962C8B-B14F-4D97-AF65-F5344CB8AC3E}">
        <p14:creationId xmlns:p14="http://schemas.microsoft.com/office/powerpoint/2010/main" val="105008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417399" y="643467"/>
            <a:ext cx="8408193" cy="744836"/>
          </a:xfrm>
          <a:prstGeom prst="rect">
            <a:avLst/>
          </a:prstGeom>
        </p:spPr>
        <p:txBody>
          <a:bodyPr vert="horz" lIns="91440" tIns="45720" rIns="91440" bIns="45720" rtlCol="0" anchor="ctr">
            <a:normAutofit/>
          </a:bodyPr>
          <a:lstStyle/>
          <a:p>
            <a:pPr algn="ctr"/>
            <a:r>
              <a:rPr lang="en-US" sz="2800" kern="1200">
                <a:solidFill>
                  <a:schemeClr val="bg1"/>
                </a:solidFill>
                <a:latin typeface="+mj-lt"/>
                <a:ea typeface="+mj-ea"/>
                <a:cs typeface="+mj-cs"/>
              </a:rPr>
              <a:t>Hands-On Learning</a:t>
            </a:r>
            <a:endParaRPr lang="en-US" sz="2800" kern="1200" dirty="0">
              <a:solidFill>
                <a:schemeClr val="bg1"/>
              </a:solidFill>
              <a:latin typeface="+mj-lt"/>
              <a:ea typeface="+mj-ea"/>
              <a:cs typeface="+mj-cs"/>
            </a:endParaRPr>
          </a:p>
        </p:txBody>
      </p:sp>
      <p:sp>
        <p:nvSpPr>
          <p:cNvPr id="2" name="Segnaposto piè di pagina 1"/>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en-US" sz="1200" kern="1200">
                <a:solidFill>
                  <a:schemeClr val="tx1">
                    <a:tint val="75000"/>
                  </a:schemeClr>
                </a:solidFill>
                <a:latin typeface="+mn-lt"/>
                <a:ea typeface="+mn-ea"/>
                <a:cs typeface="+mn-cs"/>
              </a:rPr>
              <a:t>30/06/2023 – WorkingSoftware</a:t>
            </a:r>
          </a:p>
        </p:txBody>
      </p:sp>
      <p:pic>
        <p:nvPicPr>
          <p:cNvPr id="6" name="Immagine 5">
            <a:extLst>
              <a:ext uri="{FF2B5EF4-FFF2-40B4-BE49-F238E27FC236}">
                <a16:creationId xmlns:a16="http://schemas.microsoft.com/office/drawing/2014/main" id="{60E48FE3-D33F-5B4F-C546-695A150B5F2C}"/>
              </a:ext>
            </a:extLst>
          </p:cNvPr>
          <p:cNvPicPr>
            <a:picLocks noChangeAspect="1"/>
          </p:cNvPicPr>
          <p:nvPr/>
        </p:nvPicPr>
        <p:blipFill>
          <a:blip r:embed="rId2"/>
          <a:stretch>
            <a:fillRect/>
          </a:stretch>
        </p:blipFill>
        <p:spPr>
          <a:xfrm>
            <a:off x="49495" y="643467"/>
            <a:ext cx="9144000" cy="5308173"/>
          </a:xfrm>
          <a:prstGeom prst="rect">
            <a:avLst/>
          </a:prstGeom>
        </p:spPr>
      </p:pic>
    </p:spTree>
    <p:extLst>
      <p:ext uri="{BB962C8B-B14F-4D97-AF65-F5344CB8AC3E}">
        <p14:creationId xmlns:p14="http://schemas.microsoft.com/office/powerpoint/2010/main" val="2905030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82057C60-26FC-B7BC-2967-259E42ED49D9}"/>
              </a:ext>
            </a:extLst>
          </p:cNvPr>
          <p:cNvPicPr>
            <a:picLocks noChangeAspect="1"/>
          </p:cNvPicPr>
          <p:nvPr/>
        </p:nvPicPr>
        <p:blipFill>
          <a:blip r:embed="rId2"/>
          <a:stretch>
            <a:fillRect/>
          </a:stretch>
        </p:blipFill>
        <p:spPr>
          <a:xfrm>
            <a:off x="482600" y="1609216"/>
            <a:ext cx="8178799" cy="3639566"/>
          </a:xfrm>
          <a:prstGeom prst="rect">
            <a:avLst/>
          </a:prstGeom>
        </p:spPr>
      </p:pic>
      <p:sp>
        <p:nvSpPr>
          <p:cNvPr id="9" name="Segnaposto piè di pagina 3">
            <a:extLst>
              <a:ext uri="{FF2B5EF4-FFF2-40B4-BE49-F238E27FC236}">
                <a16:creationId xmlns:a16="http://schemas.microsoft.com/office/drawing/2014/main" id="{651745FE-8E4D-3D52-36D3-0665593EDB23}"/>
              </a:ext>
            </a:extLst>
          </p:cNvPr>
          <p:cNvSpPr>
            <a:spLocks noGrp="1"/>
          </p:cNvSpPr>
          <p:nvPr>
            <p:ph type="ftr" sz="quarter" idx="11"/>
          </p:nvPr>
        </p:nvSpPr>
        <p:spPr>
          <a:xfrm>
            <a:off x="366122" y="6286803"/>
            <a:ext cx="7196162" cy="519112"/>
          </a:xfrm>
        </p:spPr>
        <p:txBody>
          <a:bodyPr/>
          <a:lstStyle/>
          <a:p>
            <a:pPr>
              <a:defRPr/>
            </a:pPr>
            <a:r>
              <a:rPr lang="it-IT" altLang="en-US" dirty="0"/>
              <a:t>30/06/2023 – </a:t>
            </a:r>
            <a:r>
              <a:rPr lang="it-IT" altLang="en-US" dirty="0" err="1"/>
              <a:t>WorkingSoftware</a:t>
            </a:r>
            <a:endParaRPr lang="en-US" altLang="en-US" dirty="0"/>
          </a:p>
        </p:txBody>
      </p:sp>
    </p:spTree>
    <p:extLst>
      <p:ext uri="{BB962C8B-B14F-4D97-AF65-F5344CB8AC3E}">
        <p14:creationId xmlns:p14="http://schemas.microsoft.com/office/powerpoint/2010/main" val="4162054436"/>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1231</TotalTime>
  <Words>1371</Words>
  <Application>Microsoft Office PowerPoint</Application>
  <PresentationFormat>Presentazione su schermo (4:3)</PresentationFormat>
  <Paragraphs>176</Paragraphs>
  <Slides>32</Slides>
  <Notes>24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32</vt:i4>
      </vt:variant>
    </vt:vector>
  </HeadingPairs>
  <TitlesOfParts>
    <vt:vector size="39" baseType="lpstr">
      <vt:lpstr>Open Sans Light</vt:lpstr>
      <vt:lpstr>Calibri</vt:lpstr>
      <vt:lpstr>Arial</vt:lpstr>
      <vt:lpstr>Söhne</vt:lpstr>
      <vt:lpstr>Open Sans</vt:lpstr>
      <vt:lpstr>Calibri Light</vt:lpstr>
      <vt:lpstr>Tema I3</vt:lpstr>
      <vt:lpstr>Affondiamo i microservizi nella Birra</vt:lpstr>
      <vt:lpstr>NewVantage Report</vt:lpstr>
      <vt:lpstr>Presentazione standard di PowerPoint</vt:lpstr>
      <vt:lpstr>NewVantage Report</vt:lpstr>
      <vt:lpstr>Presentazione standard di PowerPoint</vt:lpstr>
      <vt:lpstr>Hands-On Learning</vt:lpstr>
      <vt:lpstr>Hands-On Learning</vt:lpstr>
      <vt:lpstr>Hands-On Learning</vt:lpstr>
      <vt:lpstr>Presentazione standard di PowerPoint</vt:lpstr>
      <vt:lpstr>Failure Symptoms</vt:lpstr>
      <vt:lpstr>Failure Symptoms</vt:lpstr>
      <vt:lpstr>Presentazione standard di PowerPoint</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Failure Symptoms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137</cp:revision>
  <dcterms:created xsi:type="dcterms:W3CDTF">2017-02-20T14:14:58Z</dcterms:created>
  <dcterms:modified xsi:type="dcterms:W3CDTF">2023-06-30T11:58:38Z</dcterms:modified>
</cp:coreProperties>
</file>